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0" r:id="rId7"/>
    <p:sldId id="267" r:id="rId8"/>
    <p:sldId id="261" r:id="rId9"/>
    <p:sldId id="262" r:id="rId10"/>
    <p:sldId id="264" r:id="rId11"/>
    <p:sldId id="266" r:id="rId12"/>
    <p:sldId id="265"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444C982-6222-4B93-B43F-ACB4ECD8C75B}" type="datetimeFigureOut">
              <a:rPr lang="en-NZ" smtClean="0"/>
              <a:t>17/02/2014</a:t>
            </a:fld>
            <a:endParaRPr lang="en-NZ"/>
          </a:p>
        </p:txBody>
      </p:sp>
      <p:sp>
        <p:nvSpPr>
          <p:cNvPr id="5" name="Footer Placeholder 4"/>
          <p:cNvSpPr>
            <a:spLocks noGrp="1"/>
          </p:cNvSpPr>
          <p:nvPr>
            <p:ph type="ftr" sz="quarter" idx="11"/>
          </p:nvPr>
        </p:nvSpPr>
        <p:spPr bwMode="white"/>
        <p:txBody>
          <a:bodyPr/>
          <a:lstStyle/>
          <a:p>
            <a:endParaRPr lang="en-NZ"/>
          </a:p>
        </p:txBody>
      </p:sp>
      <p:sp>
        <p:nvSpPr>
          <p:cNvPr id="6" name="Slide Number Placeholder 5"/>
          <p:cNvSpPr>
            <a:spLocks noGrp="1"/>
          </p:cNvSpPr>
          <p:nvPr>
            <p:ph type="sldNum" sz="quarter" idx="12"/>
          </p:nvPr>
        </p:nvSpPr>
        <p:spPr/>
        <p:txBody>
          <a:bodyPr/>
          <a:lstStyle/>
          <a:p>
            <a:fld id="{6CF6AAAA-41CC-42B5-BD51-BC5D27EFCB96}"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4C982-6222-4B93-B43F-ACB4ECD8C75B}" type="datetimeFigureOut">
              <a:rPr lang="en-NZ" smtClean="0"/>
              <a:t>17/02/2014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CF6AAAA-41CC-42B5-BD51-BC5D27EFCB96}"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44C982-6222-4B93-B43F-ACB4ECD8C75B}" type="datetimeFigureOut">
              <a:rPr lang="en-NZ" smtClean="0"/>
              <a:t>17/02/2014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CF6AAAA-41CC-42B5-BD51-BC5D27EFCB96}"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44C982-6222-4B93-B43F-ACB4ECD8C75B}" type="datetimeFigureOut">
              <a:rPr lang="en-NZ" smtClean="0"/>
              <a:t>17/02/2014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CF6AAAA-41CC-42B5-BD51-BC5D27EFCB96}" type="slidenum">
              <a:rPr lang="en-NZ" smtClean="0"/>
              <a:t>‹#›</a:t>
            </a:fld>
            <a:endParaRPr lang="en-NZ"/>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44C982-6222-4B93-B43F-ACB4ECD8C75B}" type="datetimeFigureOut">
              <a:rPr lang="en-NZ" smtClean="0"/>
              <a:t>17/02/2014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CF6AAAA-41CC-42B5-BD51-BC5D27EFCB96}" type="slidenum">
              <a:rPr lang="en-NZ" smtClean="0"/>
              <a:t>‹#›</a:t>
            </a:fld>
            <a:endParaRPr lang="en-NZ"/>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444C982-6222-4B93-B43F-ACB4ECD8C75B}" type="datetimeFigureOut">
              <a:rPr lang="en-NZ" smtClean="0"/>
              <a:t>17/02/2014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CF6AAAA-41CC-42B5-BD51-BC5D27EFCB96}" type="slidenum">
              <a:rPr lang="en-NZ" smtClean="0"/>
              <a:t>‹#›</a:t>
            </a:fld>
            <a:endParaRPr lang="en-NZ"/>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444C982-6222-4B93-B43F-ACB4ECD8C75B}" type="datetimeFigureOut">
              <a:rPr lang="en-NZ" smtClean="0"/>
              <a:t>17/02/2014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CF6AAAA-41CC-42B5-BD51-BC5D27EFCB96}"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44C982-6222-4B93-B43F-ACB4ECD8C75B}" type="datetimeFigureOut">
              <a:rPr lang="en-NZ" smtClean="0"/>
              <a:t>17/02/2014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CF6AAAA-41CC-42B5-BD51-BC5D27EFCB96}" type="slidenum">
              <a:rPr lang="en-NZ" smtClean="0"/>
              <a:t>‹#›</a:t>
            </a:fld>
            <a:endParaRPr lang="en-NZ"/>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44C982-6222-4B93-B43F-ACB4ECD8C75B}" type="datetimeFigureOut">
              <a:rPr lang="en-NZ" smtClean="0"/>
              <a:t>17/02/2014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CF6AAAA-41CC-42B5-BD51-BC5D27EFCB96}"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4C982-6222-4B93-B43F-ACB4ECD8C75B}" type="datetimeFigureOut">
              <a:rPr lang="en-NZ" smtClean="0"/>
              <a:t>17/02/2014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CF6AAAA-41CC-42B5-BD51-BC5D27EFCB96}" type="slidenum">
              <a:rPr lang="en-NZ" smtClean="0"/>
              <a:t>‹#›</a:t>
            </a:fld>
            <a:endParaRPr lang="en-NZ"/>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4C982-6222-4B93-B43F-ACB4ECD8C75B}" type="datetimeFigureOut">
              <a:rPr lang="en-NZ" smtClean="0"/>
              <a:t>17/02/2014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CF6AAAA-41CC-42B5-BD51-BC5D27EFCB96}"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444C982-6222-4B93-B43F-ACB4ECD8C75B}" type="datetimeFigureOut">
              <a:rPr lang="en-NZ" smtClean="0"/>
              <a:t>17/02/2014</a:t>
            </a:fld>
            <a:endParaRPr lang="en-NZ"/>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NZ"/>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CF6AAAA-41CC-42B5-BD51-BC5D27EFCB96}"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i2.cdn.turner.com/cnn/dam/assets/130508152638-lifeswork-maria-montessori-horizontal-gallery.jpg"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File:Edouard_Seguin.jpg"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59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1340768"/>
            <a:ext cx="6400800" cy="2001768"/>
          </a:xfrm>
        </p:spPr>
        <p:txBody>
          <a:bodyPr>
            <a:normAutofit fontScale="90000"/>
          </a:bodyPr>
          <a:lstStyle/>
          <a:p>
            <a:r>
              <a:rPr lang="en-NZ" sz="6600" dirty="0" smtClean="0">
                <a:solidFill>
                  <a:schemeClr val="bg1"/>
                </a:solidFill>
                <a:latin typeface="Aharoni" pitchFamily="2" charset="-79"/>
                <a:cs typeface="Aharoni" pitchFamily="2" charset="-79"/>
              </a:rPr>
              <a:t>Maria Montessori</a:t>
            </a:r>
            <a:endParaRPr lang="en-NZ" sz="6600" dirty="0">
              <a:solidFill>
                <a:schemeClr val="bg1"/>
              </a:solidFill>
              <a:latin typeface="Aharoni" pitchFamily="2" charset="-79"/>
              <a:cs typeface="Aharoni" pitchFamily="2" charset="-79"/>
            </a:endParaRPr>
          </a:p>
        </p:txBody>
      </p:sp>
      <p:sp>
        <p:nvSpPr>
          <p:cNvPr id="3" name="Subtitle 2"/>
          <p:cNvSpPr>
            <a:spLocks noGrp="1"/>
          </p:cNvSpPr>
          <p:nvPr>
            <p:ph type="subTitle" idx="1"/>
          </p:nvPr>
        </p:nvSpPr>
        <p:spPr>
          <a:xfrm>
            <a:off x="1331640" y="3789040"/>
            <a:ext cx="6400800" cy="1152128"/>
          </a:xfrm>
        </p:spPr>
        <p:txBody>
          <a:bodyPr>
            <a:noAutofit/>
          </a:bodyPr>
          <a:lstStyle/>
          <a:p>
            <a:r>
              <a:rPr lang="en-NZ" sz="4800" b="1" dirty="0" smtClean="0">
                <a:solidFill>
                  <a:schemeClr val="bg1"/>
                </a:solidFill>
              </a:rPr>
              <a:t>Life and </a:t>
            </a:r>
            <a:r>
              <a:rPr lang="en-NZ" sz="4800" b="1" dirty="0" smtClean="0">
                <a:solidFill>
                  <a:schemeClr val="bg1"/>
                </a:solidFill>
              </a:rPr>
              <a:t>Work</a:t>
            </a:r>
          </a:p>
          <a:p>
            <a:r>
              <a:rPr lang="en-NZ" sz="1600" b="1" dirty="0" smtClean="0">
                <a:solidFill>
                  <a:schemeClr val="bg1"/>
                </a:solidFill>
              </a:rPr>
              <a:t> </a:t>
            </a:r>
            <a:r>
              <a:rPr lang="en-NZ" sz="1600" b="1" dirty="0" smtClean="0">
                <a:solidFill>
                  <a:schemeClr val="bg1"/>
                </a:solidFill>
              </a:rPr>
              <a:t>– Helen Ramsdale</a:t>
            </a:r>
            <a:endParaRPr lang="en-NZ" sz="1600" b="1" dirty="0">
              <a:solidFill>
                <a:schemeClr val="bg1"/>
              </a:solidFill>
            </a:endParaRPr>
          </a:p>
        </p:txBody>
      </p:sp>
    </p:spTree>
    <p:extLst>
      <p:ext uri="{BB962C8B-B14F-4D97-AF65-F5344CB8AC3E}">
        <p14:creationId xmlns:p14="http://schemas.microsoft.com/office/powerpoint/2010/main" val="4831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7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7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750"/>
                                        <p:tgtEl>
                                          <p:spTgt spid="3">
                                            <p:txEl>
                                              <p:pRg st="0" end="0"/>
                                            </p:txEl>
                                          </p:spTgt>
                                        </p:tgtEl>
                                      </p:cBhvr>
                                    </p:animEffect>
                                  </p:childTnLst>
                                </p:cTn>
                              </p:par>
                            </p:childTnLst>
                          </p:cTn>
                        </p:par>
                        <p:par>
                          <p:cTn id="14" fill="hold">
                            <p:stCondLst>
                              <p:cond delay="1500"/>
                            </p:stCondLst>
                            <p:childTnLst>
                              <p:par>
                                <p:cTn id="15" presetID="53" presetClass="entr" presetSubtype="16" fill="hold" grpId="0" nodeType="afterEffect">
                                  <p:stCondLst>
                                    <p:cond delay="25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7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7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3608" y="1028343"/>
            <a:ext cx="7272808" cy="4708981"/>
          </a:xfrm>
          <a:prstGeom prst="rect">
            <a:avLst/>
          </a:prstGeom>
        </p:spPr>
        <p:txBody>
          <a:bodyPr wrap="square">
            <a:spAutoFit/>
          </a:bodyPr>
          <a:lstStyle/>
          <a:p>
            <a:r>
              <a:rPr lang="en-NZ" sz="2000" b="1" dirty="0" smtClean="0">
                <a:solidFill>
                  <a:schemeClr val="bg1"/>
                </a:solidFill>
                <a:latin typeface="Arial" panose="020B0604020202020204" pitchFamily="34" charset="0"/>
                <a:cs typeface="Arial" panose="020B0604020202020204" pitchFamily="34" charset="0"/>
              </a:rPr>
              <a:t>1901</a:t>
            </a:r>
            <a:r>
              <a:rPr lang="en-NZ" sz="2000" dirty="0">
                <a:solidFill>
                  <a:schemeClr val="bg1"/>
                </a:solidFill>
                <a:latin typeface="Arial" panose="020B0604020202020204" pitchFamily="34" charset="0"/>
                <a:cs typeface="Arial" panose="020B0604020202020204" pitchFamily="34" charset="0"/>
              </a:rPr>
              <a:t> </a:t>
            </a:r>
            <a:r>
              <a:rPr lang="en-NZ" sz="2000" dirty="0" smtClean="0">
                <a:solidFill>
                  <a:schemeClr val="bg1"/>
                </a:solidFill>
                <a:latin typeface="Arial" panose="020B0604020202020204" pitchFamily="34" charset="0"/>
                <a:cs typeface="Arial" panose="020B0604020202020204" pitchFamily="34" charset="0"/>
              </a:rPr>
              <a:t>Maria </a:t>
            </a:r>
            <a:r>
              <a:rPr lang="en-NZ" sz="2000" dirty="0">
                <a:solidFill>
                  <a:schemeClr val="bg1"/>
                </a:solidFill>
                <a:latin typeface="Arial" panose="020B0604020202020204" pitchFamily="34" charset="0"/>
                <a:cs typeface="Arial" panose="020B0604020202020204" pitchFamily="34" charset="0"/>
              </a:rPr>
              <a:t>returned to the University of Rome </a:t>
            </a:r>
            <a:r>
              <a:rPr lang="en-NZ" sz="2000" dirty="0" smtClean="0">
                <a:solidFill>
                  <a:schemeClr val="bg1"/>
                </a:solidFill>
                <a:latin typeface="Arial" panose="020B0604020202020204" pitchFamily="34" charset="0"/>
                <a:cs typeface="Arial" panose="020B0604020202020204" pitchFamily="34" charset="0"/>
              </a:rPr>
              <a:t>for further studies, eventually earning an appointment as a </a:t>
            </a:r>
            <a:r>
              <a:rPr lang="en-NZ" sz="2000" dirty="0">
                <a:solidFill>
                  <a:schemeClr val="bg1"/>
                </a:solidFill>
                <a:latin typeface="Arial" panose="020B0604020202020204" pitchFamily="34" charset="0"/>
                <a:cs typeface="Arial" panose="020B0604020202020204" pitchFamily="34" charset="0"/>
              </a:rPr>
              <a:t>lecturer in science and </a:t>
            </a:r>
            <a:r>
              <a:rPr lang="en-NZ" sz="2000" dirty="0" smtClean="0">
                <a:solidFill>
                  <a:schemeClr val="bg1"/>
                </a:solidFill>
                <a:latin typeface="Arial" panose="020B0604020202020204" pitchFamily="34" charset="0"/>
                <a:cs typeface="Arial" panose="020B0604020202020204" pitchFamily="34" charset="0"/>
              </a:rPr>
              <a:t>medicine in 1904.</a:t>
            </a:r>
          </a:p>
          <a:p>
            <a:r>
              <a:rPr lang="en-NZ" sz="2000" b="1" dirty="0" smtClean="0">
                <a:solidFill>
                  <a:schemeClr val="bg1"/>
                </a:solidFill>
                <a:latin typeface="Arial" panose="020B0604020202020204" pitchFamily="34" charset="0"/>
                <a:cs typeface="Arial" panose="020B0604020202020204" pitchFamily="34" charset="0"/>
              </a:rPr>
              <a:t>In 1907</a:t>
            </a:r>
            <a:r>
              <a:rPr lang="en-NZ" sz="2000" dirty="0">
                <a:solidFill>
                  <a:schemeClr val="bg1"/>
                </a:solidFill>
                <a:latin typeface="Arial" panose="020B0604020202020204" pitchFamily="34" charset="0"/>
                <a:cs typeface="Arial" panose="020B0604020202020204" pitchFamily="34" charset="0"/>
              </a:rPr>
              <a:t> </a:t>
            </a:r>
            <a:r>
              <a:rPr lang="en-NZ" sz="2000" dirty="0" smtClean="0">
                <a:solidFill>
                  <a:schemeClr val="bg1"/>
                </a:solidFill>
                <a:latin typeface="Arial" panose="020B0604020202020204" pitchFamily="34" charset="0"/>
                <a:cs typeface="Arial" panose="020B0604020202020204" pitchFamily="34" charset="0"/>
              </a:rPr>
              <a:t>she opened the </a:t>
            </a:r>
            <a:r>
              <a:rPr lang="en-NZ" sz="2000" dirty="0">
                <a:solidFill>
                  <a:schemeClr val="bg1"/>
                </a:solidFill>
                <a:latin typeface="Arial" panose="020B0604020202020204" pitchFamily="34" charset="0"/>
                <a:cs typeface="Arial" panose="020B0604020202020204" pitchFamily="34" charset="0"/>
              </a:rPr>
              <a:t>first Children's House, </a:t>
            </a:r>
            <a:r>
              <a:rPr lang="en-NZ" sz="2000" dirty="0" smtClean="0">
                <a:solidFill>
                  <a:schemeClr val="bg1"/>
                </a:solidFill>
                <a:latin typeface="Arial" panose="020B0604020202020204" pitchFamily="34" charset="0"/>
                <a:cs typeface="Arial" panose="020B0604020202020204" pitchFamily="34" charset="0"/>
              </a:rPr>
              <a:t>Casa </a:t>
            </a:r>
            <a:r>
              <a:rPr lang="en-NZ" sz="2000" dirty="0">
                <a:solidFill>
                  <a:schemeClr val="bg1"/>
                </a:solidFill>
                <a:latin typeface="Arial" panose="020B0604020202020204" pitchFamily="34" charset="0"/>
                <a:cs typeface="Arial" panose="020B0604020202020204" pitchFamily="34" charset="0"/>
              </a:rPr>
              <a:t>dei Bambini at San Lorenzo, </a:t>
            </a:r>
            <a:r>
              <a:rPr lang="en-NZ" sz="2000" dirty="0" smtClean="0">
                <a:solidFill>
                  <a:schemeClr val="bg1"/>
                </a:solidFill>
                <a:latin typeface="Arial" panose="020B0604020202020204" pitchFamily="34" charset="0"/>
                <a:cs typeface="Arial" panose="020B0604020202020204" pitchFamily="34" charset="0"/>
              </a:rPr>
              <a:t>to look after children of working class families. This was the opportunity she had been waiting for and she spent the next few years developing and refining her educational philosophy and pedagogy.   </a:t>
            </a:r>
          </a:p>
          <a:p>
            <a:pPr marL="457200" indent="-457200">
              <a:buFontTx/>
              <a:buChar char="-"/>
            </a:pPr>
            <a:r>
              <a:rPr lang="en-NZ" sz="2000" dirty="0" smtClean="0">
                <a:solidFill>
                  <a:schemeClr val="bg1"/>
                </a:solidFill>
                <a:latin typeface="Arial" panose="020B0604020202020204" pitchFamily="34" charset="0"/>
                <a:cs typeface="Arial" panose="020B0604020202020204" pitchFamily="34" charset="0"/>
              </a:rPr>
              <a:t>She focused on observing and discovered that the children were focused</a:t>
            </a:r>
            <a:r>
              <a:rPr lang="en-NZ" sz="2000" dirty="0">
                <a:solidFill>
                  <a:schemeClr val="bg1"/>
                </a:solidFill>
                <a:latin typeface="Arial" panose="020B0604020202020204" pitchFamily="34" charset="0"/>
                <a:cs typeface="Arial" panose="020B0604020202020204" pitchFamily="34" charset="0"/>
              </a:rPr>
              <a:t>, calm, learning, </a:t>
            </a:r>
            <a:r>
              <a:rPr lang="en-NZ" sz="2000" dirty="0" smtClean="0">
                <a:solidFill>
                  <a:schemeClr val="bg1"/>
                </a:solidFill>
                <a:latin typeface="Arial" panose="020B0604020202020204" pitchFamily="34" charset="0"/>
                <a:cs typeface="Arial" panose="020B0604020202020204" pitchFamily="34" charset="0"/>
              </a:rPr>
              <a:t>and respectful when able to interact with their environment and carry out purposeful work. She developed what is now known as the Montessori method and created many materials.</a:t>
            </a:r>
          </a:p>
          <a:p>
            <a:r>
              <a:rPr lang="en-NZ" sz="2000" dirty="0" smtClean="0">
                <a:solidFill>
                  <a:schemeClr val="bg1"/>
                </a:solidFill>
                <a:latin typeface="Arial" panose="020B0604020202020204" pitchFamily="34" charset="0"/>
                <a:cs typeface="Arial" panose="020B0604020202020204" pitchFamily="34" charset="0"/>
              </a:rPr>
              <a:t>Through this work and her observations, she determined that the </a:t>
            </a:r>
            <a:r>
              <a:rPr lang="en-NZ" sz="2000" dirty="0">
                <a:solidFill>
                  <a:schemeClr val="bg1"/>
                </a:solidFill>
                <a:latin typeface="Arial" panose="020B0604020202020204" pitchFamily="34" charset="0"/>
                <a:cs typeface="Arial" panose="020B0604020202020204" pitchFamily="34" charset="0"/>
              </a:rPr>
              <a:t>child is a noble human </a:t>
            </a:r>
            <a:r>
              <a:rPr lang="en-NZ" sz="2000" dirty="0" smtClean="0">
                <a:solidFill>
                  <a:schemeClr val="bg1"/>
                </a:solidFill>
                <a:latin typeface="Arial" panose="020B0604020202020204" pitchFamily="34" charset="0"/>
                <a:cs typeface="Arial" panose="020B0604020202020204" pitchFamily="34" charset="0"/>
              </a:rPr>
              <a:t>being…and man’s hope for peace. </a:t>
            </a:r>
            <a:r>
              <a:rPr lang="en-NZ" sz="2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45702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2736"/>
            <a:ext cx="7560840" cy="5386090"/>
          </a:xfrm>
          <a:prstGeom prst="rect">
            <a:avLst/>
          </a:prstGeom>
          <a:noFill/>
        </p:spPr>
        <p:txBody>
          <a:bodyPr wrap="square" rtlCol="0">
            <a:spAutoFit/>
          </a:bodyPr>
          <a:lstStyle/>
          <a:p>
            <a:pPr algn="ctr"/>
            <a:r>
              <a:rPr lang="en-NZ" sz="2800" b="1" dirty="0" smtClean="0">
                <a:solidFill>
                  <a:schemeClr val="bg1"/>
                </a:solidFill>
                <a:latin typeface="Arial" panose="020B0604020202020204" pitchFamily="34" charset="0"/>
                <a:cs typeface="Arial" panose="020B0604020202020204" pitchFamily="34" charset="0"/>
              </a:rPr>
              <a:t>Montessori’s Goals:</a:t>
            </a:r>
          </a:p>
          <a:p>
            <a:pPr algn="ctr"/>
            <a:endParaRPr lang="en-NZ" sz="1200" b="1" dirty="0" smtClean="0">
              <a:solidFill>
                <a:schemeClr val="bg1"/>
              </a:solidFill>
              <a:latin typeface="Arial" panose="020B0604020202020204" pitchFamily="34" charset="0"/>
              <a:cs typeface="Arial" panose="020B0604020202020204" pitchFamily="34" charset="0"/>
            </a:endParaRPr>
          </a:p>
          <a:p>
            <a:pPr algn="ctr">
              <a:lnSpc>
                <a:spcPct val="150000"/>
              </a:lnSpc>
            </a:pPr>
            <a:r>
              <a:rPr lang="en-NZ" sz="2000" b="1" dirty="0" smtClean="0">
                <a:solidFill>
                  <a:schemeClr val="bg1"/>
                </a:solidFill>
                <a:latin typeface="Arial" panose="020B0604020202020204" pitchFamily="34" charset="0"/>
                <a:cs typeface="Arial" panose="020B0604020202020204" pitchFamily="34" charset="0"/>
              </a:rPr>
              <a:t>Stimulate the child’s natural love of learning</a:t>
            </a:r>
          </a:p>
          <a:p>
            <a:pPr algn="ctr">
              <a:lnSpc>
                <a:spcPct val="150000"/>
              </a:lnSpc>
            </a:pPr>
            <a:r>
              <a:rPr lang="en-NZ" sz="2000" b="1" dirty="0" smtClean="0">
                <a:solidFill>
                  <a:schemeClr val="bg1"/>
                </a:solidFill>
                <a:latin typeface="Arial" panose="020B0604020202020204" pitchFamily="34" charset="0"/>
                <a:cs typeface="Arial" panose="020B0604020202020204" pitchFamily="34" charset="0"/>
              </a:rPr>
              <a:t>Provide a learning environment that nurtures </a:t>
            </a:r>
          </a:p>
          <a:p>
            <a:pPr algn="ctr">
              <a:lnSpc>
                <a:spcPct val="150000"/>
              </a:lnSpc>
            </a:pPr>
            <a:r>
              <a:rPr lang="en-NZ" sz="2000" b="1" dirty="0" smtClean="0">
                <a:solidFill>
                  <a:schemeClr val="bg1"/>
                </a:solidFill>
                <a:latin typeface="Arial" panose="020B0604020202020204" pitchFamily="34" charset="0"/>
                <a:cs typeface="Arial" panose="020B0604020202020204" pitchFamily="34" charset="0"/>
              </a:rPr>
              <a:t>Provide a learning environment that is prepared, co-operative and respectful</a:t>
            </a:r>
          </a:p>
          <a:p>
            <a:pPr algn="ctr">
              <a:lnSpc>
                <a:spcPct val="150000"/>
              </a:lnSpc>
            </a:pPr>
            <a:r>
              <a:rPr lang="en-NZ" sz="2000" b="1" dirty="0" smtClean="0">
                <a:solidFill>
                  <a:schemeClr val="bg1"/>
                </a:solidFill>
                <a:latin typeface="Arial" panose="020B0604020202020204" pitchFamily="34" charset="0"/>
                <a:cs typeface="Arial" panose="020B0604020202020204" pitchFamily="34" charset="0"/>
              </a:rPr>
              <a:t>Provide a learning environment that is sensorial</a:t>
            </a:r>
          </a:p>
          <a:p>
            <a:pPr algn="ctr">
              <a:lnSpc>
                <a:spcPct val="150000"/>
              </a:lnSpc>
            </a:pPr>
            <a:r>
              <a:rPr lang="en-NZ" sz="2000" b="1" dirty="0">
                <a:solidFill>
                  <a:schemeClr val="bg1"/>
                </a:solidFill>
                <a:latin typeface="Arial" panose="020B0604020202020204" pitchFamily="34" charset="0"/>
                <a:cs typeface="Arial" panose="020B0604020202020204" pitchFamily="34" charset="0"/>
              </a:rPr>
              <a:t>a</a:t>
            </a:r>
            <a:r>
              <a:rPr lang="en-NZ" sz="2000" b="1" dirty="0" smtClean="0">
                <a:solidFill>
                  <a:schemeClr val="bg1"/>
                </a:solidFill>
                <a:latin typeface="Arial" panose="020B0604020202020204" pitchFamily="34" charset="0"/>
                <a:cs typeface="Arial" panose="020B0604020202020204" pitchFamily="34" charset="0"/>
              </a:rPr>
              <a:t>nd consider the whole child</a:t>
            </a:r>
          </a:p>
          <a:p>
            <a:pPr algn="ctr">
              <a:lnSpc>
                <a:spcPct val="150000"/>
              </a:lnSpc>
            </a:pPr>
            <a:r>
              <a:rPr lang="en-NZ" sz="2000" b="1" dirty="0" smtClean="0">
                <a:solidFill>
                  <a:schemeClr val="bg1"/>
                </a:solidFill>
                <a:latin typeface="Arial" panose="020B0604020202020204" pitchFamily="34" charset="0"/>
                <a:cs typeface="Arial" panose="020B0604020202020204" pitchFamily="34" charset="0"/>
              </a:rPr>
              <a:t>Provide an environment that encourages respect for self, others, and all life.</a:t>
            </a:r>
          </a:p>
          <a:p>
            <a:pPr algn="ctr">
              <a:lnSpc>
                <a:spcPct val="150000"/>
              </a:lnSpc>
            </a:pPr>
            <a:endParaRPr lang="en-NZ" sz="2400" dirty="0" smtClean="0">
              <a:solidFill>
                <a:schemeClr val="bg1"/>
              </a:solidFill>
            </a:endParaRPr>
          </a:p>
          <a:p>
            <a:r>
              <a:rPr lang="en-NZ" sz="2800" dirty="0" smtClean="0">
                <a:solidFill>
                  <a:schemeClr val="bg1"/>
                </a:solidFill>
              </a:rPr>
              <a:t> </a:t>
            </a:r>
            <a:endParaRPr lang="en-NZ" sz="2800" dirty="0">
              <a:solidFill>
                <a:schemeClr val="bg1"/>
              </a:solidFill>
            </a:endParaRPr>
          </a:p>
        </p:txBody>
      </p:sp>
    </p:spTree>
    <p:extLst>
      <p:ext uri="{BB962C8B-B14F-4D97-AF65-F5344CB8AC3E}">
        <p14:creationId xmlns:p14="http://schemas.microsoft.com/office/powerpoint/2010/main" val="3197453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129348"/>
            <a:ext cx="6768752" cy="5078313"/>
          </a:xfrm>
          <a:prstGeom prst="rect">
            <a:avLst/>
          </a:prstGeom>
          <a:noFill/>
        </p:spPr>
        <p:txBody>
          <a:bodyPr wrap="square" rtlCol="0">
            <a:spAutoFit/>
          </a:bodyPr>
          <a:lstStyle/>
          <a:p>
            <a:r>
              <a:rPr lang="en-NZ" b="1" dirty="0">
                <a:solidFill>
                  <a:schemeClr val="bg1"/>
                </a:solidFill>
                <a:latin typeface="Arial" panose="020B0604020202020204" pitchFamily="34" charset="0"/>
                <a:cs typeface="Arial" panose="020B0604020202020204" pitchFamily="34" charset="0"/>
              </a:rPr>
              <a:t>1909</a:t>
            </a:r>
            <a:r>
              <a:rPr lang="en-NZ" dirty="0">
                <a:solidFill>
                  <a:schemeClr val="bg1"/>
                </a:solidFill>
                <a:latin typeface="Arial" panose="020B0604020202020204" pitchFamily="34" charset="0"/>
                <a:cs typeface="Arial" panose="020B0604020202020204" pitchFamily="34" charset="0"/>
              </a:rPr>
              <a:t>  </a:t>
            </a:r>
            <a:r>
              <a:rPr lang="en-NZ" dirty="0" smtClean="0">
                <a:solidFill>
                  <a:schemeClr val="bg1"/>
                </a:solidFill>
                <a:latin typeface="Arial" panose="020B0604020202020204" pitchFamily="34" charset="0"/>
                <a:cs typeface="Arial" panose="020B0604020202020204" pitchFamily="34" charset="0"/>
              </a:rPr>
              <a:t>Montessori opened her fourth </a:t>
            </a:r>
            <a:r>
              <a:rPr lang="en-NZ" dirty="0">
                <a:solidFill>
                  <a:schemeClr val="bg1"/>
                </a:solidFill>
                <a:latin typeface="Arial" panose="020B0604020202020204" pitchFamily="34" charset="0"/>
                <a:cs typeface="Arial" panose="020B0604020202020204" pitchFamily="34" charset="0"/>
              </a:rPr>
              <a:t>Children's House, for victims of the Messina </a:t>
            </a:r>
            <a:r>
              <a:rPr lang="en-NZ" dirty="0" smtClean="0">
                <a:solidFill>
                  <a:schemeClr val="bg1"/>
                </a:solidFill>
                <a:latin typeface="Arial" panose="020B0604020202020204" pitchFamily="34" charset="0"/>
                <a:cs typeface="Arial" panose="020B0604020202020204" pitchFamily="34" charset="0"/>
              </a:rPr>
              <a:t>earthquake and held her first training </a:t>
            </a:r>
            <a:r>
              <a:rPr lang="en-NZ" dirty="0">
                <a:solidFill>
                  <a:schemeClr val="bg1"/>
                </a:solidFill>
                <a:latin typeface="Arial" panose="020B0604020202020204" pitchFamily="34" charset="0"/>
                <a:cs typeface="Arial" panose="020B0604020202020204" pitchFamily="34" charset="0"/>
              </a:rPr>
              <a:t>course </a:t>
            </a:r>
            <a:r>
              <a:rPr lang="en-NZ" dirty="0" smtClean="0">
                <a:solidFill>
                  <a:schemeClr val="bg1"/>
                </a:solidFill>
                <a:latin typeface="Arial" panose="020B0604020202020204" pitchFamily="34" charset="0"/>
                <a:cs typeface="Arial" panose="020B0604020202020204" pitchFamily="34" charset="0"/>
              </a:rPr>
              <a:t>at </a:t>
            </a:r>
            <a:r>
              <a:rPr lang="en-NZ" dirty="0" err="1">
                <a:solidFill>
                  <a:schemeClr val="bg1"/>
                </a:solidFill>
                <a:latin typeface="Arial" panose="020B0604020202020204" pitchFamily="34" charset="0"/>
                <a:cs typeface="Arial" panose="020B0604020202020204" pitchFamily="34" charset="0"/>
              </a:rPr>
              <a:t>Citta</a:t>
            </a:r>
            <a:r>
              <a:rPr lang="en-NZ" dirty="0">
                <a:solidFill>
                  <a:schemeClr val="bg1"/>
                </a:solidFill>
                <a:latin typeface="Arial" panose="020B0604020202020204" pitchFamily="34" charset="0"/>
                <a:cs typeface="Arial" panose="020B0604020202020204" pitchFamily="34" charset="0"/>
              </a:rPr>
              <a:t> di </a:t>
            </a:r>
            <a:r>
              <a:rPr lang="en-NZ" dirty="0" err="1">
                <a:solidFill>
                  <a:schemeClr val="bg1"/>
                </a:solidFill>
                <a:latin typeface="Arial" panose="020B0604020202020204" pitchFamily="34" charset="0"/>
                <a:cs typeface="Arial" panose="020B0604020202020204" pitchFamily="34" charset="0"/>
              </a:rPr>
              <a:t>Castello</a:t>
            </a:r>
            <a:r>
              <a:rPr lang="en-NZ" dirty="0">
                <a:solidFill>
                  <a:schemeClr val="bg1"/>
                </a:solidFill>
                <a:latin typeface="Arial" panose="020B0604020202020204" pitchFamily="34" charset="0"/>
                <a:cs typeface="Arial" panose="020B0604020202020204" pitchFamily="34" charset="0"/>
              </a:rPr>
              <a:t>. </a:t>
            </a:r>
            <a:endParaRPr lang="en-NZ" dirty="0" smtClean="0">
              <a:solidFill>
                <a:schemeClr val="bg1"/>
              </a:solidFill>
              <a:latin typeface="Arial" panose="020B0604020202020204" pitchFamily="34" charset="0"/>
              <a:cs typeface="Arial" panose="020B0604020202020204" pitchFamily="34" charset="0"/>
            </a:endParaRPr>
          </a:p>
          <a:p>
            <a:endParaRPr lang="en-NZ" dirty="0">
              <a:solidFill>
                <a:schemeClr val="bg1"/>
              </a:solidFill>
              <a:latin typeface="Arial" panose="020B0604020202020204" pitchFamily="34" charset="0"/>
              <a:cs typeface="Arial" panose="020B0604020202020204" pitchFamily="34" charset="0"/>
            </a:endParaRPr>
          </a:p>
          <a:p>
            <a:r>
              <a:rPr lang="en-NZ" b="1" dirty="0">
                <a:solidFill>
                  <a:schemeClr val="bg1"/>
                </a:solidFill>
                <a:latin typeface="Arial" panose="020B0604020202020204" pitchFamily="34" charset="0"/>
                <a:cs typeface="Arial" panose="020B0604020202020204" pitchFamily="34" charset="0"/>
              </a:rPr>
              <a:t>1910</a:t>
            </a:r>
            <a:r>
              <a:rPr lang="en-NZ" i="1" dirty="0">
                <a:solidFill>
                  <a:schemeClr val="bg1"/>
                </a:solidFill>
                <a:latin typeface="Arial" panose="020B0604020202020204" pitchFamily="34" charset="0"/>
                <a:cs typeface="Arial" panose="020B0604020202020204" pitchFamily="34" charset="0"/>
              </a:rPr>
              <a:t>  </a:t>
            </a:r>
            <a:r>
              <a:rPr lang="en-NZ" dirty="0" smtClean="0">
                <a:solidFill>
                  <a:schemeClr val="bg1"/>
                </a:solidFill>
                <a:latin typeface="Arial" panose="020B0604020202020204" pitchFamily="34" charset="0"/>
                <a:cs typeface="Arial" panose="020B0604020202020204" pitchFamily="34" charset="0"/>
              </a:rPr>
              <a:t>Her book, </a:t>
            </a:r>
            <a:r>
              <a:rPr lang="en-NZ" i="1" dirty="0" smtClean="0">
                <a:solidFill>
                  <a:schemeClr val="bg1"/>
                </a:solidFill>
                <a:latin typeface="Arial" panose="020B0604020202020204" pitchFamily="34" charset="0"/>
                <a:cs typeface="Arial" panose="020B0604020202020204" pitchFamily="34" charset="0"/>
              </a:rPr>
              <a:t>The </a:t>
            </a:r>
            <a:r>
              <a:rPr lang="en-NZ" i="1" dirty="0">
                <a:solidFill>
                  <a:schemeClr val="bg1"/>
                </a:solidFill>
                <a:latin typeface="Arial" panose="020B0604020202020204" pitchFamily="34" charset="0"/>
                <a:cs typeface="Arial" panose="020B0604020202020204" pitchFamily="34" charset="0"/>
              </a:rPr>
              <a:t>Montessori Method</a:t>
            </a:r>
            <a:r>
              <a:rPr lang="en-NZ" dirty="0">
                <a:solidFill>
                  <a:schemeClr val="bg1"/>
                </a:solidFill>
                <a:latin typeface="Arial" panose="020B0604020202020204" pitchFamily="34" charset="0"/>
                <a:cs typeface="Arial" panose="020B0604020202020204" pitchFamily="34" charset="0"/>
              </a:rPr>
              <a:t> was published </a:t>
            </a:r>
            <a:r>
              <a:rPr lang="en-NZ" dirty="0" smtClean="0">
                <a:solidFill>
                  <a:schemeClr val="bg1"/>
                </a:solidFill>
                <a:latin typeface="Arial" panose="020B0604020202020204" pitchFamily="34" charset="0"/>
                <a:cs typeface="Arial" panose="020B0604020202020204" pitchFamily="34" charset="0"/>
              </a:rPr>
              <a:t>and in  </a:t>
            </a:r>
            <a:r>
              <a:rPr lang="en-NZ" b="1" dirty="0" smtClean="0">
                <a:solidFill>
                  <a:schemeClr val="bg1"/>
                </a:solidFill>
                <a:latin typeface="Arial" panose="020B0604020202020204" pitchFamily="34" charset="0"/>
                <a:cs typeface="Arial" panose="020B0604020202020204" pitchFamily="34" charset="0"/>
              </a:rPr>
              <a:t>1912</a:t>
            </a:r>
            <a:r>
              <a:rPr lang="en-NZ" dirty="0">
                <a:solidFill>
                  <a:schemeClr val="bg1"/>
                </a:solidFill>
                <a:latin typeface="Arial" panose="020B0604020202020204" pitchFamily="34" charset="0"/>
                <a:cs typeface="Arial" panose="020B0604020202020204" pitchFamily="34" charset="0"/>
              </a:rPr>
              <a:t>  </a:t>
            </a:r>
            <a:r>
              <a:rPr lang="en-NZ" dirty="0" smtClean="0">
                <a:solidFill>
                  <a:schemeClr val="bg1"/>
                </a:solidFill>
                <a:latin typeface="Arial" panose="020B0604020202020204" pitchFamily="34" charset="0"/>
                <a:cs typeface="Arial" panose="020B0604020202020204" pitchFamily="34" charset="0"/>
              </a:rPr>
              <a:t>the </a:t>
            </a:r>
            <a:r>
              <a:rPr lang="en-NZ" dirty="0">
                <a:solidFill>
                  <a:schemeClr val="bg1"/>
                </a:solidFill>
                <a:latin typeface="Arial" panose="020B0604020202020204" pitchFamily="34" charset="0"/>
                <a:cs typeface="Arial" panose="020B0604020202020204" pitchFamily="34" charset="0"/>
              </a:rPr>
              <a:t>first English translation </a:t>
            </a:r>
            <a:r>
              <a:rPr lang="en-NZ" dirty="0" smtClean="0">
                <a:solidFill>
                  <a:schemeClr val="bg1"/>
                </a:solidFill>
                <a:latin typeface="Arial" panose="020B0604020202020204" pitchFamily="34" charset="0"/>
                <a:cs typeface="Arial" panose="020B0604020202020204" pitchFamily="34" charset="0"/>
              </a:rPr>
              <a:t>was </a:t>
            </a:r>
            <a:r>
              <a:rPr lang="en-NZ" dirty="0">
                <a:solidFill>
                  <a:schemeClr val="bg1"/>
                </a:solidFill>
                <a:latin typeface="Arial" panose="020B0604020202020204" pitchFamily="34" charset="0"/>
                <a:cs typeface="Arial" panose="020B0604020202020204" pitchFamily="34" charset="0"/>
              </a:rPr>
              <a:t>published.  </a:t>
            </a:r>
            <a:endParaRPr lang="en-NZ" dirty="0" smtClean="0">
              <a:solidFill>
                <a:schemeClr val="bg1"/>
              </a:solidFill>
              <a:latin typeface="Arial" panose="020B0604020202020204" pitchFamily="34" charset="0"/>
              <a:cs typeface="Arial" panose="020B0604020202020204" pitchFamily="34" charset="0"/>
            </a:endParaRPr>
          </a:p>
          <a:p>
            <a:endParaRPr lang="en-NZ" b="1" dirty="0">
              <a:solidFill>
                <a:schemeClr val="bg1"/>
              </a:solidFill>
              <a:latin typeface="Arial" panose="020B0604020202020204" pitchFamily="34" charset="0"/>
              <a:cs typeface="Arial" panose="020B0604020202020204" pitchFamily="34" charset="0"/>
            </a:endParaRPr>
          </a:p>
          <a:p>
            <a:r>
              <a:rPr lang="en-NZ" b="1" dirty="0" smtClean="0">
                <a:solidFill>
                  <a:schemeClr val="bg1"/>
                </a:solidFill>
                <a:latin typeface="Arial" panose="020B0604020202020204" pitchFamily="34" charset="0"/>
                <a:cs typeface="Arial" panose="020B0604020202020204" pitchFamily="34" charset="0"/>
              </a:rPr>
              <a:t>Between 1913</a:t>
            </a:r>
            <a:r>
              <a:rPr lang="en-NZ" dirty="0">
                <a:solidFill>
                  <a:schemeClr val="bg1"/>
                </a:solidFill>
                <a:latin typeface="Arial" panose="020B0604020202020204" pitchFamily="34" charset="0"/>
                <a:cs typeface="Arial" panose="020B0604020202020204" pitchFamily="34" charset="0"/>
              </a:rPr>
              <a:t> </a:t>
            </a:r>
            <a:r>
              <a:rPr lang="en-NZ" dirty="0" smtClean="0">
                <a:solidFill>
                  <a:schemeClr val="bg1"/>
                </a:solidFill>
                <a:latin typeface="Arial" panose="020B0604020202020204" pitchFamily="34" charset="0"/>
                <a:cs typeface="Arial" panose="020B0604020202020204" pitchFamily="34" charset="0"/>
              </a:rPr>
              <a:t>- </a:t>
            </a:r>
            <a:r>
              <a:rPr lang="en-NZ" b="1" dirty="0" smtClean="0">
                <a:solidFill>
                  <a:schemeClr val="bg1"/>
                </a:solidFill>
                <a:latin typeface="Arial" panose="020B0604020202020204" pitchFamily="34" charset="0"/>
                <a:cs typeface="Arial" panose="020B0604020202020204" pitchFamily="34" charset="0"/>
              </a:rPr>
              <a:t>1934</a:t>
            </a:r>
            <a:r>
              <a:rPr lang="en-NZ" dirty="0" smtClean="0">
                <a:solidFill>
                  <a:schemeClr val="bg1"/>
                </a:solidFill>
                <a:latin typeface="Arial" panose="020B0604020202020204" pitchFamily="34" charset="0"/>
                <a:cs typeface="Arial" panose="020B0604020202020204" pitchFamily="34" charset="0"/>
              </a:rPr>
              <a:t> </a:t>
            </a:r>
            <a:r>
              <a:rPr lang="en-NZ" dirty="0" err="1" smtClean="0">
                <a:solidFill>
                  <a:schemeClr val="bg1"/>
                </a:solidFill>
                <a:latin typeface="Arial" panose="020B0604020202020204" pitchFamily="34" charset="0"/>
                <a:cs typeface="Arial" panose="020B0604020202020204" pitchFamily="34" charset="0"/>
              </a:rPr>
              <a:t>Dr</a:t>
            </a:r>
            <a:r>
              <a:rPr lang="en-NZ" dirty="0" err="1">
                <a:solidFill>
                  <a:schemeClr val="bg1"/>
                </a:solidFill>
                <a:latin typeface="Arial" panose="020B0604020202020204" pitchFamily="34" charset="0"/>
                <a:cs typeface="Arial" panose="020B0604020202020204" pitchFamily="34" charset="0"/>
              </a:rPr>
              <a:t>.</a:t>
            </a:r>
            <a:r>
              <a:rPr lang="en-NZ" dirty="0">
                <a:solidFill>
                  <a:schemeClr val="bg1"/>
                </a:solidFill>
                <a:latin typeface="Arial" panose="020B0604020202020204" pitchFamily="34" charset="0"/>
                <a:cs typeface="Arial" panose="020B0604020202020204" pitchFamily="34" charset="0"/>
              </a:rPr>
              <a:t> Montessori </a:t>
            </a:r>
            <a:r>
              <a:rPr lang="en-NZ" dirty="0" smtClean="0">
                <a:solidFill>
                  <a:schemeClr val="bg1"/>
                </a:solidFill>
                <a:latin typeface="Arial" panose="020B0604020202020204" pitchFamily="34" charset="0"/>
                <a:cs typeface="Arial" panose="020B0604020202020204" pitchFamily="34" charset="0"/>
              </a:rPr>
              <a:t>travelled to the </a:t>
            </a:r>
            <a:r>
              <a:rPr lang="en-NZ" dirty="0">
                <a:solidFill>
                  <a:schemeClr val="bg1"/>
                </a:solidFill>
                <a:latin typeface="Arial" panose="020B0604020202020204" pitchFamily="34" charset="0"/>
                <a:cs typeface="Arial" panose="020B0604020202020204" pitchFamily="34" charset="0"/>
              </a:rPr>
              <a:t>U.S.A. and </a:t>
            </a:r>
            <a:r>
              <a:rPr lang="en-NZ" dirty="0" smtClean="0">
                <a:solidFill>
                  <a:schemeClr val="bg1"/>
                </a:solidFill>
                <a:latin typeface="Arial" panose="020B0604020202020204" pitchFamily="34" charset="0"/>
                <a:cs typeface="Arial" panose="020B0604020202020204" pitchFamily="34" charset="0"/>
              </a:rPr>
              <a:t>opened Montessori schools </a:t>
            </a:r>
            <a:r>
              <a:rPr lang="en-NZ" dirty="0">
                <a:solidFill>
                  <a:schemeClr val="bg1"/>
                </a:solidFill>
                <a:latin typeface="Arial" panose="020B0604020202020204" pitchFamily="34" charset="0"/>
                <a:cs typeface="Arial" panose="020B0604020202020204" pitchFamily="34" charset="0"/>
              </a:rPr>
              <a:t>in </a:t>
            </a:r>
            <a:r>
              <a:rPr lang="en-NZ" dirty="0" smtClean="0">
                <a:solidFill>
                  <a:schemeClr val="bg1"/>
                </a:solidFill>
                <a:latin typeface="Arial" panose="020B0604020202020204" pitchFamily="34" charset="0"/>
                <a:cs typeface="Arial" panose="020B0604020202020204" pitchFamily="34" charset="0"/>
              </a:rPr>
              <a:t>Spain and Austria. She founded </a:t>
            </a:r>
            <a:r>
              <a:rPr lang="en-NZ" dirty="0">
                <a:solidFill>
                  <a:schemeClr val="bg1"/>
                </a:solidFill>
                <a:latin typeface="Arial" panose="020B0604020202020204" pitchFamily="34" charset="0"/>
                <a:cs typeface="Arial" panose="020B0604020202020204" pitchFamily="34" charset="0"/>
              </a:rPr>
              <a:t>The Association Montessori </a:t>
            </a:r>
            <a:r>
              <a:rPr lang="en-NZ" dirty="0" err="1">
                <a:solidFill>
                  <a:schemeClr val="bg1"/>
                </a:solidFill>
                <a:latin typeface="Arial" panose="020B0604020202020204" pitchFamily="34" charset="0"/>
                <a:cs typeface="Arial" panose="020B0604020202020204" pitchFamily="34" charset="0"/>
              </a:rPr>
              <a:t>Internationale</a:t>
            </a:r>
            <a:r>
              <a:rPr lang="en-NZ" dirty="0">
                <a:solidFill>
                  <a:schemeClr val="bg1"/>
                </a:solidFill>
                <a:latin typeface="Arial" panose="020B0604020202020204" pitchFamily="34" charset="0"/>
                <a:cs typeface="Arial" panose="020B0604020202020204" pitchFamily="34" charset="0"/>
              </a:rPr>
              <a:t> (A.M.I) </a:t>
            </a:r>
            <a:r>
              <a:rPr lang="en-NZ" dirty="0" smtClean="0">
                <a:solidFill>
                  <a:schemeClr val="bg1"/>
                </a:solidFill>
                <a:latin typeface="Arial" panose="020B0604020202020204" pitchFamily="34" charset="0"/>
                <a:cs typeface="Arial" panose="020B0604020202020204" pitchFamily="34" charset="0"/>
              </a:rPr>
              <a:t>and held training courses in Britain and published her handbook.</a:t>
            </a:r>
          </a:p>
          <a:p>
            <a:r>
              <a:rPr lang="en-NZ" dirty="0">
                <a:solidFill>
                  <a:schemeClr val="bg1"/>
                </a:solidFill>
                <a:latin typeface="Arial" panose="020B0604020202020204" pitchFamily="34" charset="0"/>
                <a:cs typeface="Arial" panose="020B0604020202020204" pitchFamily="34" charset="0"/>
              </a:rPr>
              <a:t> </a:t>
            </a:r>
            <a:r>
              <a:rPr lang="en-NZ" dirty="0" smtClean="0">
                <a:solidFill>
                  <a:schemeClr val="bg1"/>
                </a:solidFill>
                <a:latin typeface="Arial" panose="020B0604020202020204" pitchFamily="34" charset="0"/>
                <a:cs typeface="Arial" panose="020B0604020202020204" pitchFamily="34" charset="0"/>
              </a:rPr>
              <a:t>But in </a:t>
            </a:r>
            <a:r>
              <a:rPr lang="en-NZ" b="1" dirty="0" smtClean="0">
                <a:solidFill>
                  <a:schemeClr val="bg1"/>
                </a:solidFill>
                <a:latin typeface="Arial" panose="020B0604020202020204" pitchFamily="34" charset="0"/>
                <a:cs typeface="Arial" panose="020B0604020202020204" pitchFamily="34" charset="0"/>
              </a:rPr>
              <a:t>1934 </a:t>
            </a:r>
            <a:r>
              <a:rPr lang="en-NZ" dirty="0" smtClean="0">
                <a:solidFill>
                  <a:schemeClr val="bg1"/>
                </a:solidFill>
                <a:latin typeface="Arial" panose="020B0604020202020204" pitchFamily="34" charset="0"/>
                <a:cs typeface="Arial" panose="020B0604020202020204" pitchFamily="34" charset="0"/>
              </a:rPr>
              <a:t>Benito </a:t>
            </a:r>
            <a:r>
              <a:rPr lang="en-NZ" dirty="0">
                <a:solidFill>
                  <a:schemeClr val="bg1"/>
                </a:solidFill>
                <a:latin typeface="Arial" panose="020B0604020202020204" pitchFamily="34" charset="0"/>
                <a:cs typeface="Arial" panose="020B0604020202020204" pitchFamily="34" charset="0"/>
              </a:rPr>
              <a:t>Mussolini </a:t>
            </a:r>
            <a:r>
              <a:rPr lang="en-NZ" dirty="0" smtClean="0">
                <a:solidFill>
                  <a:schemeClr val="bg1"/>
                </a:solidFill>
                <a:latin typeface="Arial" panose="020B0604020202020204" pitchFamily="34" charset="0"/>
                <a:cs typeface="Arial" panose="020B0604020202020204" pitchFamily="34" charset="0"/>
              </a:rPr>
              <a:t>closed all Montessori schools.</a:t>
            </a:r>
          </a:p>
          <a:p>
            <a:r>
              <a:rPr lang="en-NZ" dirty="0" smtClean="0">
                <a:solidFill>
                  <a:schemeClr val="bg1"/>
                </a:solidFill>
                <a:latin typeface="Arial" panose="020B0604020202020204" pitchFamily="34" charset="0"/>
                <a:cs typeface="Arial" panose="020B0604020202020204" pitchFamily="34" charset="0"/>
              </a:rPr>
              <a:t>Maria Montessori left Italy to live in Spain.</a:t>
            </a:r>
          </a:p>
          <a:p>
            <a:r>
              <a:rPr lang="en-NZ" dirty="0" smtClean="0">
                <a:solidFill>
                  <a:schemeClr val="bg1"/>
                </a:solidFill>
                <a:latin typeface="Arial" panose="020B0604020202020204" pitchFamily="34" charset="0"/>
                <a:cs typeface="Arial" panose="020B0604020202020204" pitchFamily="34" charset="0"/>
              </a:rPr>
              <a:t>In 1936 she left Spain to live in Holland.</a:t>
            </a:r>
          </a:p>
          <a:p>
            <a:r>
              <a:rPr lang="en-NZ" dirty="0" smtClean="0">
                <a:solidFill>
                  <a:schemeClr val="bg1"/>
                </a:solidFill>
                <a:latin typeface="Arial" panose="020B0604020202020204" pitchFamily="34" charset="0"/>
                <a:cs typeface="Arial" panose="020B0604020202020204" pitchFamily="34" charset="0"/>
              </a:rPr>
              <a:t>In 1939 World War II broke out in Europe and 69 year old Maria and her son Mario left to work in India. </a:t>
            </a:r>
          </a:p>
          <a:p>
            <a:endParaRPr lang="en-NZ" dirty="0">
              <a:solidFill>
                <a:schemeClr val="bg1"/>
              </a:solidFill>
              <a:latin typeface="Arial" panose="020B0604020202020204" pitchFamily="34" charset="0"/>
              <a:cs typeface="Arial" panose="020B0604020202020204" pitchFamily="34" charset="0"/>
            </a:endParaRPr>
          </a:p>
          <a:p>
            <a:endParaRPr lang="en-N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4349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129348"/>
            <a:ext cx="6768752" cy="5078313"/>
          </a:xfrm>
          <a:prstGeom prst="rect">
            <a:avLst/>
          </a:prstGeom>
          <a:noFill/>
        </p:spPr>
        <p:txBody>
          <a:bodyPr wrap="square" rtlCol="0">
            <a:spAutoFit/>
          </a:bodyPr>
          <a:lstStyle/>
          <a:p>
            <a:r>
              <a:rPr lang="en-NZ" b="1" dirty="0" smtClean="0">
                <a:solidFill>
                  <a:schemeClr val="bg1"/>
                </a:solidFill>
                <a:latin typeface="Arial" panose="020B0604020202020204" pitchFamily="34" charset="0"/>
                <a:cs typeface="Arial" panose="020B0604020202020204" pitchFamily="34" charset="0"/>
              </a:rPr>
              <a:t>1939 -1946, </a:t>
            </a:r>
            <a:r>
              <a:rPr lang="en-NZ" dirty="0" smtClean="0">
                <a:solidFill>
                  <a:schemeClr val="bg1"/>
                </a:solidFill>
                <a:latin typeface="Arial" panose="020B0604020202020204" pitchFamily="34" charset="0"/>
                <a:cs typeface="Arial" panose="020B0604020202020204" pitchFamily="34" charset="0"/>
              </a:rPr>
              <a:t>Maria remained in India, unable to leave due to the war. On July 30</a:t>
            </a:r>
            <a:r>
              <a:rPr lang="en-NZ" baseline="30000" dirty="0" smtClean="0">
                <a:solidFill>
                  <a:schemeClr val="bg1"/>
                </a:solidFill>
                <a:latin typeface="Arial" panose="020B0604020202020204" pitchFamily="34" charset="0"/>
                <a:cs typeface="Arial" panose="020B0604020202020204" pitchFamily="34" charset="0"/>
              </a:rPr>
              <a:t>th</a:t>
            </a:r>
            <a:r>
              <a:rPr lang="en-NZ" dirty="0" smtClean="0">
                <a:solidFill>
                  <a:schemeClr val="bg1"/>
                </a:solidFill>
                <a:latin typeface="Arial" panose="020B0604020202020204" pitchFamily="34" charset="0"/>
                <a:cs typeface="Arial" panose="020B0604020202020204" pitchFamily="34" charset="0"/>
              </a:rPr>
              <a:t> </a:t>
            </a:r>
            <a:r>
              <a:rPr lang="en-NZ" b="1" dirty="0" smtClean="0">
                <a:solidFill>
                  <a:schemeClr val="bg1"/>
                </a:solidFill>
                <a:latin typeface="Arial" panose="020B0604020202020204" pitchFamily="34" charset="0"/>
                <a:cs typeface="Arial" panose="020B0604020202020204" pitchFamily="34" charset="0"/>
              </a:rPr>
              <a:t>1946</a:t>
            </a:r>
            <a:r>
              <a:rPr lang="en-NZ" dirty="0" smtClean="0">
                <a:solidFill>
                  <a:schemeClr val="bg1"/>
                </a:solidFill>
                <a:latin typeface="Arial" panose="020B0604020202020204" pitchFamily="34" charset="0"/>
                <a:cs typeface="Arial" panose="020B0604020202020204" pitchFamily="34" charset="0"/>
              </a:rPr>
              <a:t> she returned to Amsterdam and a year later she returned to India for two years lecturing and  touring, aged 76. </a:t>
            </a:r>
          </a:p>
          <a:p>
            <a:r>
              <a:rPr lang="en-NZ" dirty="0" smtClean="0">
                <a:solidFill>
                  <a:schemeClr val="bg1"/>
                </a:solidFill>
                <a:latin typeface="Arial" panose="020B0604020202020204" pitchFamily="34" charset="0"/>
                <a:cs typeface="Arial" panose="020B0604020202020204" pitchFamily="34" charset="0"/>
              </a:rPr>
              <a:t>In </a:t>
            </a:r>
            <a:r>
              <a:rPr lang="en-NZ" b="1" dirty="0" smtClean="0">
                <a:solidFill>
                  <a:schemeClr val="bg1"/>
                </a:solidFill>
                <a:latin typeface="Arial" panose="020B0604020202020204" pitchFamily="34" charset="0"/>
                <a:cs typeface="Arial" panose="020B0604020202020204" pitchFamily="34" charset="0"/>
              </a:rPr>
              <a:t>1948</a:t>
            </a:r>
            <a:r>
              <a:rPr lang="en-NZ" dirty="0" smtClean="0">
                <a:solidFill>
                  <a:schemeClr val="bg1"/>
                </a:solidFill>
                <a:latin typeface="Arial" panose="020B0604020202020204" pitchFamily="34" charset="0"/>
                <a:cs typeface="Arial" panose="020B0604020202020204" pitchFamily="34" charset="0"/>
              </a:rPr>
              <a:t> she published two more books and between </a:t>
            </a:r>
            <a:r>
              <a:rPr lang="en-NZ" b="1" dirty="0" smtClean="0">
                <a:solidFill>
                  <a:schemeClr val="bg1"/>
                </a:solidFill>
                <a:latin typeface="Arial" panose="020B0604020202020204" pitchFamily="34" charset="0"/>
                <a:cs typeface="Arial" panose="020B0604020202020204" pitchFamily="34" charset="0"/>
              </a:rPr>
              <a:t>1949</a:t>
            </a:r>
            <a:r>
              <a:rPr lang="en-NZ" dirty="0" smtClean="0">
                <a:solidFill>
                  <a:schemeClr val="bg1"/>
                </a:solidFill>
                <a:latin typeface="Arial" panose="020B0604020202020204" pitchFamily="34" charset="0"/>
                <a:cs typeface="Arial" panose="020B0604020202020204" pitchFamily="34" charset="0"/>
              </a:rPr>
              <a:t> and </a:t>
            </a:r>
            <a:r>
              <a:rPr lang="en-NZ" b="1" dirty="0" smtClean="0">
                <a:solidFill>
                  <a:schemeClr val="bg1"/>
                </a:solidFill>
                <a:latin typeface="Arial" panose="020B0604020202020204" pitchFamily="34" charset="0"/>
                <a:cs typeface="Arial" panose="020B0604020202020204" pitchFamily="34" charset="0"/>
              </a:rPr>
              <a:t>1951</a:t>
            </a:r>
            <a:r>
              <a:rPr lang="en-NZ" dirty="0" smtClean="0">
                <a:solidFill>
                  <a:schemeClr val="bg1"/>
                </a:solidFill>
                <a:latin typeface="Arial" panose="020B0604020202020204" pitchFamily="34" charset="0"/>
                <a:cs typeface="Arial" panose="020B0604020202020204" pitchFamily="34" charset="0"/>
              </a:rPr>
              <a:t> she travelled all around Europe and to Pakistan, lecturing, running training courses, publishing more books and receiving three nominations for the Nobel Peace prize. </a:t>
            </a:r>
          </a:p>
          <a:p>
            <a:r>
              <a:rPr lang="en-NZ" dirty="0" smtClean="0">
                <a:solidFill>
                  <a:schemeClr val="bg1"/>
                </a:solidFill>
                <a:latin typeface="Arial" panose="020B0604020202020204" pitchFamily="34" charset="0"/>
                <a:cs typeface="Arial" panose="020B0604020202020204" pitchFamily="34" charset="0"/>
              </a:rPr>
              <a:t>In </a:t>
            </a:r>
            <a:r>
              <a:rPr lang="en-NZ" b="1" dirty="0" smtClean="0">
                <a:solidFill>
                  <a:schemeClr val="bg1"/>
                </a:solidFill>
                <a:latin typeface="Arial" panose="020B0604020202020204" pitchFamily="34" charset="0"/>
                <a:cs typeface="Arial" panose="020B0604020202020204" pitchFamily="34" charset="0"/>
              </a:rPr>
              <a:t>1952</a:t>
            </a:r>
            <a:r>
              <a:rPr lang="en-NZ" dirty="0" smtClean="0">
                <a:solidFill>
                  <a:schemeClr val="bg1"/>
                </a:solidFill>
                <a:latin typeface="Arial" panose="020B0604020202020204" pitchFamily="34" charset="0"/>
                <a:cs typeface="Arial" panose="020B0604020202020204" pitchFamily="34" charset="0"/>
              </a:rPr>
              <a:t>, at the age of 81, Dr, Maria Montessori passed away in her friends garden in </a:t>
            </a:r>
            <a:r>
              <a:rPr lang="en-NZ" dirty="0" err="1">
                <a:solidFill>
                  <a:schemeClr val="bg1"/>
                </a:solidFill>
                <a:latin typeface="Arial" panose="020B0604020202020204" pitchFamily="34" charset="0"/>
                <a:cs typeface="Arial" panose="020B0604020202020204" pitchFamily="34" charset="0"/>
              </a:rPr>
              <a:t>Noordwijk</a:t>
            </a:r>
            <a:r>
              <a:rPr lang="en-NZ" dirty="0">
                <a:solidFill>
                  <a:schemeClr val="bg1"/>
                </a:solidFill>
                <a:latin typeface="Arial" panose="020B0604020202020204" pitchFamily="34" charset="0"/>
                <a:cs typeface="Arial" panose="020B0604020202020204" pitchFamily="34" charset="0"/>
              </a:rPr>
              <a:t> </a:t>
            </a:r>
            <a:r>
              <a:rPr lang="en-NZ" dirty="0" err="1">
                <a:solidFill>
                  <a:schemeClr val="bg1"/>
                </a:solidFill>
                <a:latin typeface="Arial" panose="020B0604020202020204" pitchFamily="34" charset="0"/>
                <a:cs typeface="Arial" panose="020B0604020202020204" pitchFamily="34" charset="0"/>
              </a:rPr>
              <a:t>aan</a:t>
            </a:r>
            <a:r>
              <a:rPr lang="en-NZ" dirty="0">
                <a:solidFill>
                  <a:schemeClr val="bg1"/>
                </a:solidFill>
                <a:latin typeface="Arial" panose="020B0604020202020204" pitchFamily="34" charset="0"/>
                <a:cs typeface="Arial" panose="020B0604020202020204" pitchFamily="34" charset="0"/>
              </a:rPr>
              <a:t> Zee in </a:t>
            </a:r>
            <a:r>
              <a:rPr lang="en-NZ" dirty="0" smtClean="0">
                <a:solidFill>
                  <a:schemeClr val="bg1"/>
                </a:solidFill>
                <a:latin typeface="Arial" panose="020B0604020202020204" pitchFamily="34" charset="0"/>
                <a:cs typeface="Arial" panose="020B0604020202020204" pitchFamily="34" charset="0"/>
              </a:rPr>
              <a:t>Holland. She was buried in the local cemetery.</a:t>
            </a:r>
            <a:endParaRPr lang="en-NZ" dirty="0"/>
          </a:p>
          <a:p>
            <a:r>
              <a:rPr lang="en-NZ" dirty="0">
                <a:solidFill>
                  <a:schemeClr val="bg1"/>
                </a:solidFill>
                <a:latin typeface="Arial" panose="020B0604020202020204" pitchFamily="34" charset="0"/>
                <a:cs typeface="Arial" panose="020B0604020202020204" pitchFamily="34" charset="0"/>
              </a:rPr>
              <a:t>  </a:t>
            </a:r>
            <a:endParaRPr lang="en-NZ" dirty="0" smtClean="0">
              <a:solidFill>
                <a:schemeClr val="bg1"/>
              </a:solidFill>
              <a:latin typeface="Arial" panose="020B0604020202020204" pitchFamily="34" charset="0"/>
              <a:cs typeface="Arial" panose="020B0604020202020204" pitchFamily="34" charset="0"/>
            </a:endParaRPr>
          </a:p>
          <a:p>
            <a:r>
              <a:rPr lang="en-NZ" dirty="0" smtClean="0">
                <a:solidFill>
                  <a:schemeClr val="bg1"/>
                </a:solidFill>
                <a:latin typeface="Arial" panose="020B0604020202020204" pitchFamily="34" charset="0"/>
                <a:cs typeface="Arial" panose="020B0604020202020204" pitchFamily="34" charset="0"/>
              </a:rPr>
              <a:t>Maria Montessori left behind her an incredible legacy, an educational and lifestyle philosophy that has the potential to bring peace to all mankind and truly enable humans to reach their full potential. </a:t>
            </a:r>
          </a:p>
          <a:p>
            <a:endParaRPr lang="en-NZ" dirty="0">
              <a:solidFill>
                <a:schemeClr val="bg1"/>
              </a:solidFill>
              <a:latin typeface="Arial" panose="020B0604020202020204" pitchFamily="34" charset="0"/>
              <a:cs typeface="Arial" panose="020B0604020202020204" pitchFamily="34" charset="0"/>
            </a:endParaRPr>
          </a:p>
          <a:p>
            <a:endParaRPr lang="en-N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480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628800"/>
            <a:ext cx="7272808" cy="4524315"/>
          </a:xfrm>
          <a:prstGeom prst="rect">
            <a:avLst/>
          </a:prstGeom>
          <a:noFill/>
        </p:spPr>
        <p:txBody>
          <a:bodyPr wrap="square" rtlCol="0">
            <a:spAutoFit/>
          </a:bodyPr>
          <a:lstStyle/>
          <a:p>
            <a:r>
              <a:rPr lang="en-NZ" dirty="0" smtClean="0">
                <a:solidFill>
                  <a:schemeClr val="bg1"/>
                </a:solidFill>
              </a:rPr>
              <a:t>http</a:t>
            </a:r>
            <a:r>
              <a:rPr lang="en-NZ" dirty="0">
                <a:solidFill>
                  <a:schemeClr val="bg1"/>
                </a:solidFill>
              </a:rPr>
              <a:t>://</a:t>
            </a:r>
            <a:r>
              <a:rPr lang="en-NZ" dirty="0" smtClean="0">
                <a:solidFill>
                  <a:schemeClr val="bg1"/>
                </a:solidFill>
              </a:rPr>
              <a:t>en.wikipedia.org/wiki/Jean_Marc_Gaspard_Itard </a:t>
            </a:r>
            <a:r>
              <a:rPr lang="en-NZ" dirty="0">
                <a:solidFill>
                  <a:schemeClr val="bg1"/>
                </a:solidFill>
              </a:rPr>
              <a:t>(Image</a:t>
            </a:r>
            <a:r>
              <a:rPr lang="en-NZ" dirty="0" smtClean="0">
                <a:solidFill>
                  <a:schemeClr val="bg1"/>
                </a:solidFill>
              </a:rPr>
              <a:t>)</a:t>
            </a:r>
          </a:p>
          <a:p>
            <a:endParaRPr lang="en-NZ" dirty="0" smtClean="0">
              <a:solidFill>
                <a:schemeClr val="bg1"/>
              </a:solidFill>
            </a:endParaRPr>
          </a:p>
          <a:p>
            <a:r>
              <a:rPr lang="en-NZ" dirty="0">
                <a:solidFill>
                  <a:schemeClr val="bg1"/>
                </a:solidFill>
              </a:rPr>
              <a:t>http://en.wikipedia.org/wiki/%</a:t>
            </a:r>
            <a:r>
              <a:rPr lang="en-NZ" dirty="0" smtClean="0">
                <a:solidFill>
                  <a:schemeClr val="bg1"/>
                </a:solidFill>
              </a:rPr>
              <a:t>C3%89douard_S%C3%A9guin </a:t>
            </a:r>
            <a:r>
              <a:rPr lang="en-NZ" dirty="0">
                <a:solidFill>
                  <a:schemeClr val="bg1"/>
                </a:solidFill>
              </a:rPr>
              <a:t>(Image)</a:t>
            </a:r>
          </a:p>
          <a:p>
            <a:endParaRPr lang="en-NZ" dirty="0" smtClean="0">
              <a:solidFill>
                <a:schemeClr val="bg1"/>
              </a:solidFill>
            </a:endParaRPr>
          </a:p>
          <a:p>
            <a:r>
              <a:rPr lang="en-NZ" dirty="0">
                <a:solidFill>
                  <a:schemeClr val="bg1"/>
                </a:solidFill>
              </a:rPr>
              <a:t>http://en.wikipedia.org/wiki/Maria_Montessori#1901.E2.80.931906:_</a:t>
            </a:r>
            <a:r>
              <a:rPr lang="en-NZ" dirty="0" smtClean="0">
                <a:solidFill>
                  <a:schemeClr val="bg1"/>
                </a:solidFill>
              </a:rPr>
              <a:t>Further_studies (Image and text)</a:t>
            </a:r>
          </a:p>
          <a:p>
            <a:endParaRPr lang="en-NZ" dirty="0" smtClean="0">
              <a:solidFill>
                <a:schemeClr val="bg1"/>
              </a:solidFill>
            </a:endParaRPr>
          </a:p>
          <a:p>
            <a:r>
              <a:rPr lang="en-NZ" dirty="0">
                <a:solidFill>
                  <a:schemeClr val="bg1"/>
                </a:solidFill>
              </a:rPr>
              <a:t>http://www.montessorieducationuk.org/?</a:t>
            </a:r>
            <a:r>
              <a:rPr lang="en-NZ" dirty="0" smtClean="0">
                <a:solidFill>
                  <a:schemeClr val="bg1"/>
                </a:solidFill>
              </a:rPr>
              <a:t>q=who-was-maria-montessori/maria-montessoris-time-line/maria-montessori-time-line </a:t>
            </a:r>
          </a:p>
          <a:p>
            <a:endParaRPr lang="en-NZ" dirty="0" smtClean="0">
              <a:solidFill>
                <a:schemeClr val="bg1"/>
              </a:solidFill>
            </a:endParaRPr>
          </a:p>
          <a:p>
            <a:r>
              <a:rPr lang="en-NZ" dirty="0">
                <a:solidFill>
                  <a:schemeClr val="bg1"/>
                </a:solidFill>
              </a:rPr>
              <a:t>http://</a:t>
            </a:r>
            <a:r>
              <a:rPr lang="en-NZ" dirty="0" smtClean="0">
                <a:solidFill>
                  <a:schemeClr val="bg1"/>
                </a:solidFill>
              </a:rPr>
              <a:t>www.pathsoflearning.net/articles_Montessori.php</a:t>
            </a:r>
            <a:endParaRPr lang="en-NZ" dirty="0">
              <a:solidFill>
                <a:schemeClr val="bg1"/>
              </a:solidFill>
            </a:endParaRPr>
          </a:p>
          <a:p>
            <a:endParaRPr lang="en-NZ" dirty="0" smtClean="0">
              <a:solidFill>
                <a:schemeClr val="bg1"/>
              </a:solidFill>
            </a:endParaRPr>
          </a:p>
          <a:p>
            <a:r>
              <a:rPr lang="en-NZ" dirty="0">
                <a:solidFill>
                  <a:schemeClr val="bg1"/>
                </a:solidFill>
              </a:rPr>
              <a:t>http://i2.cdn.turner.com/cnn/dam/assets/130508152638-lifeswork-maria-montessori-horizontal-gallery.jpg </a:t>
            </a:r>
            <a:r>
              <a:rPr lang="en-NZ" dirty="0" smtClean="0">
                <a:solidFill>
                  <a:schemeClr val="bg1"/>
                </a:solidFill>
              </a:rPr>
              <a:t>(Image)</a:t>
            </a:r>
            <a:endParaRPr lang="en-NZ" dirty="0">
              <a:solidFill>
                <a:schemeClr val="bg1"/>
              </a:solidFill>
            </a:endParaRPr>
          </a:p>
          <a:p>
            <a:endParaRPr lang="en-NZ" dirty="0" smtClean="0">
              <a:solidFill>
                <a:schemeClr val="bg1"/>
              </a:solidFill>
            </a:endParaRPr>
          </a:p>
          <a:p>
            <a:endParaRPr lang="en-NZ" dirty="0">
              <a:solidFill>
                <a:schemeClr val="bg1"/>
              </a:solidFill>
            </a:endParaRPr>
          </a:p>
        </p:txBody>
      </p:sp>
      <p:sp>
        <p:nvSpPr>
          <p:cNvPr id="3" name="TextBox 2"/>
          <p:cNvSpPr txBox="1"/>
          <p:nvPr/>
        </p:nvSpPr>
        <p:spPr>
          <a:xfrm>
            <a:off x="2771800" y="1052736"/>
            <a:ext cx="2952328" cy="369332"/>
          </a:xfrm>
          <a:prstGeom prst="rect">
            <a:avLst/>
          </a:prstGeom>
          <a:noFill/>
        </p:spPr>
        <p:txBody>
          <a:bodyPr wrap="square" rtlCol="0">
            <a:spAutoFit/>
          </a:bodyPr>
          <a:lstStyle/>
          <a:p>
            <a:pPr algn="ctr"/>
            <a:r>
              <a:rPr lang="en-NZ" dirty="0" smtClean="0">
                <a:solidFill>
                  <a:schemeClr val="bg1"/>
                </a:solidFill>
              </a:rPr>
              <a:t>REFERENCES:</a:t>
            </a:r>
            <a:endParaRPr lang="en-NZ" dirty="0">
              <a:solidFill>
                <a:schemeClr val="bg1"/>
              </a:solidFill>
            </a:endParaRPr>
          </a:p>
        </p:txBody>
      </p:sp>
    </p:spTree>
    <p:extLst>
      <p:ext uri="{BB962C8B-B14F-4D97-AF65-F5344CB8AC3E}">
        <p14:creationId xmlns:p14="http://schemas.microsoft.com/office/powerpoint/2010/main" val="4249572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897032"/>
            <a:ext cx="3384376" cy="1031488"/>
          </a:xfrm>
        </p:spPr>
        <p:txBody>
          <a:bodyPr/>
          <a:lstStyle/>
          <a:p>
            <a:r>
              <a:rPr lang="en-NZ" sz="2000" dirty="0" smtClean="0">
                <a:solidFill>
                  <a:schemeClr val="bg1"/>
                </a:solidFill>
                <a:latin typeface="Papyrus" pitchFamily="66" charset="0"/>
              </a:rPr>
              <a:t>Who  was  Maria Montessori?</a:t>
            </a:r>
            <a:endParaRPr lang="en-NZ" sz="2000" dirty="0">
              <a:solidFill>
                <a:schemeClr val="bg1"/>
              </a:solidFill>
              <a:latin typeface="Papyrus" pitchFamily="66" charset="0"/>
            </a:endParaRPr>
          </a:p>
        </p:txBody>
      </p:sp>
      <p:sp>
        <p:nvSpPr>
          <p:cNvPr id="4" name="Text Placeholder 3"/>
          <p:cNvSpPr>
            <a:spLocks noGrp="1"/>
          </p:cNvSpPr>
          <p:nvPr>
            <p:ph type="body" sz="half" idx="2"/>
          </p:nvPr>
        </p:nvSpPr>
        <p:spPr>
          <a:xfrm>
            <a:off x="4211960" y="1988840"/>
            <a:ext cx="4070126" cy="3535560"/>
          </a:xfrm>
        </p:spPr>
        <p:txBody>
          <a:bodyPr>
            <a:normAutofit fontScale="25000" lnSpcReduction="20000"/>
          </a:bodyPr>
          <a:lstStyle/>
          <a:p>
            <a:r>
              <a:rPr lang="en-NZ" sz="6200" b="1" dirty="0" smtClean="0">
                <a:solidFill>
                  <a:schemeClr val="bg1"/>
                </a:solidFill>
                <a:latin typeface="Arial" pitchFamily="34" charset="0"/>
                <a:cs typeface="Arial" pitchFamily="34" charset="0"/>
              </a:rPr>
              <a:t>Maria </a:t>
            </a:r>
            <a:r>
              <a:rPr lang="en-NZ" sz="6200" b="1" dirty="0">
                <a:solidFill>
                  <a:schemeClr val="bg1"/>
                </a:solidFill>
                <a:latin typeface="Arial" pitchFamily="34" charset="0"/>
                <a:cs typeface="Arial" pitchFamily="34" charset="0"/>
              </a:rPr>
              <a:t>Montessori (1870-1952) </a:t>
            </a:r>
            <a:r>
              <a:rPr lang="en-NZ" sz="6200" b="1" dirty="0" smtClean="0">
                <a:solidFill>
                  <a:schemeClr val="bg1"/>
                </a:solidFill>
                <a:latin typeface="Arial" pitchFamily="34" charset="0"/>
                <a:cs typeface="Arial" pitchFamily="34" charset="0"/>
              </a:rPr>
              <a:t>was </a:t>
            </a:r>
            <a:r>
              <a:rPr lang="en-NZ" sz="6200" b="1" dirty="0">
                <a:solidFill>
                  <a:schemeClr val="bg1"/>
                </a:solidFill>
                <a:latin typeface="Arial" pitchFamily="34" charset="0"/>
                <a:cs typeface="Arial" pitchFamily="34" charset="0"/>
              </a:rPr>
              <a:t>an educator, scientist, physician, philosopher, feminist and </a:t>
            </a:r>
            <a:r>
              <a:rPr lang="en-NZ" sz="6200" b="1" dirty="0" smtClean="0">
                <a:solidFill>
                  <a:schemeClr val="bg1"/>
                </a:solidFill>
                <a:latin typeface="Arial" pitchFamily="34" charset="0"/>
                <a:cs typeface="Arial" pitchFamily="34" charset="0"/>
              </a:rPr>
              <a:t>humanitarian.  </a:t>
            </a:r>
          </a:p>
          <a:p>
            <a:r>
              <a:rPr lang="en-NZ" sz="6200" b="1" dirty="0" smtClean="0">
                <a:solidFill>
                  <a:schemeClr val="bg1"/>
                </a:solidFill>
                <a:latin typeface="Arial" pitchFamily="34" charset="0"/>
                <a:cs typeface="Arial" pitchFamily="34" charset="0"/>
              </a:rPr>
              <a:t>She overcame social and cultural obstacles to pursue her dream of becoming a doctor and she used science to reform education. She was </a:t>
            </a:r>
            <a:r>
              <a:rPr lang="en-NZ" sz="6200" b="1" dirty="0">
                <a:solidFill>
                  <a:schemeClr val="bg1"/>
                </a:solidFill>
                <a:latin typeface="Arial" pitchFamily="34" charset="0"/>
                <a:cs typeface="Arial" pitchFamily="34" charset="0"/>
              </a:rPr>
              <a:t>the first early childhood educator to be </a:t>
            </a:r>
            <a:r>
              <a:rPr lang="en-NZ" sz="6200" b="1" dirty="0" smtClean="0">
                <a:solidFill>
                  <a:schemeClr val="bg1"/>
                </a:solidFill>
                <a:latin typeface="Arial" pitchFamily="34" charset="0"/>
                <a:cs typeface="Arial" pitchFamily="34" charset="0"/>
              </a:rPr>
              <a:t>given the honour of being nominated </a:t>
            </a:r>
            <a:r>
              <a:rPr lang="en-NZ" sz="6200" b="1" dirty="0">
                <a:solidFill>
                  <a:schemeClr val="bg1"/>
                </a:solidFill>
                <a:latin typeface="Arial" pitchFamily="34" charset="0"/>
                <a:cs typeface="Arial" pitchFamily="34" charset="0"/>
              </a:rPr>
              <a:t>for the Nobel Peace Prize</a:t>
            </a:r>
            <a:r>
              <a:rPr lang="en-NZ" sz="6200" b="1" dirty="0" smtClean="0">
                <a:solidFill>
                  <a:schemeClr val="bg1"/>
                </a:solidFill>
                <a:latin typeface="Arial" pitchFamily="34" charset="0"/>
                <a:cs typeface="Arial" pitchFamily="34" charset="0"/>
              </a:rPr>
              <a:t>. She was nominated three times.</a:t>
            </a:r>
            <a:endParaRPr lang="en-NZ" sz="6200" b="1" dirty="0">
              <a:solidFill>
                <a:schemeClr val="bg1"/>
              </a:solidFill>
              <a:latin typeface="Arial" pitchFamily="34" charset="0"/>
              <a:cs typeface="Arial" pitchFamily="34" charset="0"/>
            </a:endParaRPr>
          </a:p>
          <a:p>
            <a:pPr algn="l"/>
            <a:endParaRPr lang="en-NZ" dirty="0"/>
          </a:p>
        </p:txBody>
      </p:sp>
      <p:pic>
        <p:nvPicPr>
          <p:cNvPr id="5" name="Picture 4"/>
          <p:cNvPicPr/>
          <p:nvPr/>
        </p:nvPicPr>
        <p:blipFill>
          <a:blip r:embed="rId2"/>
          <a:stretch>
            <a:fillRect/>
          </a:stretch>
        </p:blipFill>
        <p:spPr>
          <a:xfrm>
            <a:off x="1187624" y="1412776"/>
            <a:ext cx="2914650" cy="3810000"/>
          </a:xfrm>
          <a:prstGeom prst="rect">
            <a:avLst/>
          </a:prstGeom>
        </p:spPr>
      </p:pic>
    </p:spTree>
    <p:extLst>
      <p:ext uri="{BB962C8B-B14F-4D97-AF65-F5344CB8AC3E}">
        <p14:creationId xmlns:p14="http://schemas.microsoft.com/office/powerpoint/2010/main" val="4197511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duotone>
              <a:schemeClr val="bg1">
                <a:tint val="95000"/>
              </a:schemeClr>
              <a:schemeClr val="bg1">
                <a:shade val="20000"/>
              </a:schemeClr>
            </a:duotone>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58852" y="926659"/>
            <a:ext cx="7488832" cy="523220"/>
          </a:xfrm>
          <a:prstGeom prst="rect">
            <a:avLst/>
          </a:prstGeom>
          <a:noFill/>
        </p:spPr>
        <p:txBody>
          <a:bodyPr wrap="square" rtlCol="0">
            <a:spAutoFit/>
          </a:bodyPr>
          <a:lstStyle/>
          <a:p>
            <a:r>
              <a:rPr lang="en-NZ" sz="2800" dirty="0" smtClean="0">
                <a:latin typeface="Aharoni" pitchFamily="2" charset="-79"/>
                <a:cs typeface="Aharoni" pitchFamily="2" charset="-79"/>
              </a:rPr>
              <a:t>EARLY LIFE</a:t>
            </a:r>
            <a:endParaRPr lang="en-NZ" sz="2800" dirty="0">
              <a:latin typeface="Aharoni" pitchFamily="2" charset="-79"/>
              <a:cs typeface="Aharoni" pitchFamily="2" charset="-79"/>
            </a:endParaRPr>
          </a:p>
        </p:txBody>
      </p:sp>
      <p:sp>
        <p:nvSpPr>
          <p:cNvPr id="4" name="TextBox 3"/>
          <p:cNvSpPr txBox="1"/>
          <p:nvPr/>
        </p:nvSpPr>
        <p:spPr>
          <a:xfrm>
            <a:off x="914363" y="1632915"/>
            <a:ext cx="7416824" cy="1200329"/>
          </a:xfrm>
          <a:prstGeom prst="rect">
            <a:avLst/>
          </a:prstGeom>
          <a:noFill/>
        </p:spPr>
        <p:txBody>
          <a:bodyPr wrap="square" rtlCol="0">
            <a:spAutoFit/>
          </a:bodyPr>
          <a:lstStyle/>
          <a:p>
            <a:r>
              <a:rPr lang="en-NZ" sz="2400" b="1" dirty="0" smtClean="0">
                <a:latin typeface="Arial" pitchFamily="34" charset="0"/>
                <a:cs typeface="Arial" pitchFamily="34" charset="0"/>
              </a:rPr>
              <a:t>Maria Montessori was born in Chiaravalle, Italy, on August 31</a:t>
            </a:r>
            <a:r>
              <a:rPr lang="en-NZ" sz="2400" b="1" baseline="30000" dirty="0" smtClean="0">
                <a:latin typeface="Arial" pitchFamily="34" charset="0"/>
                <a:cs typeface="Arial" pitchFamily="34" charset="0"/>
              </a:rPr>
              <a:t>st</a:t>
            </a:r>
            <a:r>
              <a:rPr lang="en-NZ" sz="2400" b="1" dirty="0" smtClean="0">
                <a:latin typeface="Arial" pitchFamily="34" charset="0"/>
                <a:cs typeface="Arial" pitchFamily="34" charset="0"/>
              </a:rPr>
              <a:t> 1870, to Alessandro and Renilde Montessori. She was their only child.</a:t>
            </a:r>
            <a:endParaRPr lang="en-NZ" sz="2400" b="1" dirty="0">
              <a:latin typeface="Arial" pitchFamily="34" charset="0"/>
              <a:cs typeface="Arial" pitchFamily="34" charset="0"/>
            </a:endParaRPr>
          </a:p>
        </p:txBody>
      </p:sp>
      <p:sp>
        <p:nvSpPr>
          <p:cNvPr id="5" name="TextBox 4"/>
          <p:cNvSpPr txBox="1"/>
          <p:nvPr/>
        </p:nvSpPr>
        <p:spPr>
          <a:xfrm>
            <a:off x="948778" y="3068960"/>
            <a:ext cx="7416824" cy="1200329"/>
          </a:xfrm>
          <a:prstGeom prst="rect">
            <a:avLst/>
          </a:prstGeom>
          <a:noFill/>
        </p:spPr>
        <p:txBody>
          <a:bodyPr wrap="square" rtlCol="0">
            <a:spAutoFit/>
          </a:bodyPr>
          <a:lstStyle/>
          <a:p>
            <a:r>
              <a:rPr lang="en-NZ" sz="2400" b="1" dirty="0" smtClean="0">
                <a:latin typeface="Arial" pitchFamily="34" charset="0"/>
                <a:cs typeface="Arial" pitchFamily="34" charset="0"/>
              </a:rPr>
              <a:t>Her family moved to Florence when she was 3 and then to Rome two years later because of her father’s job as an official in the Finance Ministry.</a:t>
            </a:r>
          </a:p>
        </p:txBody>
      </p:sp>
      <p:sp>
        <p:nvSpPr>
          <p:cNvPr id="6" name="TextBox 5"/>
          <p:cNvSpPr txBox="1"/>
          <p:nvPr/>
        </p:nvSpPr>
        <p:spPr>
          <a:xfrm>
            <a:off x="923693" y="4509120"/>
            <a:ext cx="7416824" cy="1200329"/>
          </a:xfrm>
          <a:prstGeom prst="rect">
            <a:avLst/>
          </a:prstGeom>
          <a:noFill/>
        </p:spPr>
        <p:txBody>
          <a:bodyPr wrap="square" rtlCol="0">
            <a:spAutoFit/>
          </a:bodyPr>
          <a:lstStyle/>
          <a:p>
            <a:r>
              <a:rPr lang="en-NZ" sz="2400" b="1" dirty="0" smtClean="0">
                <a:latin typeface="Arial" pitchFamily="34" charset="0"/>
                <a:cs typeface="Arial" pitchFamily="34" charset="0"/>
              </a:rPr>
              <a:t>In keeping with her father’s socialist beliefs and the ‘rebirth’ of Italy, she started public elementary school at age 6.</a:t>
            </a:r>
            <a:endParaRPr lang="en-NZ" sz="2400" b="1" dirty="0">
              <a:latin typeface="Arial" pitchFamily="34" charset="0"/>
              <a:cs typeface="Arial" pitchFamily="34" charset="0"/>
            </a:endParaRPr>
          </a:p>
        </p:txBody>
      </p:sp>
    </p:spTree>
    <p:extLst>
      <p:ext uri="{BB962C8B-B14F-4D97-AF65-F5344CB8AC3E}">
        <p14:creationId xmlns:p14="http://schemas.microsoft.com/office/powerpoint/2010/main" val="667309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duotone>
              <a:schemeClr val="accent4">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98811" y="1606774"/>
            <a:ext cx="7488832" cy="2123658"/>
          </a:xfrm>
          <a:prstGeom prst="rect">
            <a:avLst/>
          </a:prstGeom>
          <a:noFill/>
        </p:spPr>
        <p:txBody>
          <a:bodyPr wrap="square" rtlCol="0">
            <a:spAutoFit/>
          </a:bodyPr>
          <a:lstStyle/>
          <a:p>
            <a:r>
              <a:rPr lang="en-NZ" sz="2000" b="1" dirty="0" smtClean="0">
                <a:solidFill>
                  <a:srgbClr val="003399"/>
                </a:solidFill>
                <a:latin typeface="Arial" pitchFamily="34" charset="0"/>
                <a:cs typeface="Arial" pitchFamily="34" charset="0"/>
              </a:rPr>
              <a:t>At 13</a:t>
            </a:r>
            <a:r>
              <a:rPr lang="en-NZ" sz="2000" b="1" dirty="0">
                <a:solidFill>
                  <a:srgbClr val="003399"/>
                </a:solidFill>
                <a:latin typeface="Arial" pitchFamily="34" charset="0"/>
                <a:cs typeface="Arial" pitchFamily="34" charset="0"/>
              </a:rPr>
              <a:t>, </a:t>
            </a:r>
            <a:r>
              <a:rPr lang="en-NZ" sz="2000" b="1" dirty="0" smtClean="0">
                <a:solidFill>
                  <a:srgbClr val="003399"/>
                </a:solidFill>
                <a:latin typeface="Arial" pitchFamily="34" charset="0"/>
                <a:cs typeface="Arial" pitchFamily="34" charset="0"/>
              </a:rPr>
              <a:t>Maria Montessori </a:t>
            </a:r>
            <a:r>
              <a:rPr lang="en-NZ" sz="2000" b="1" dirty="0">
                <a:solidFill>
                  <a:srgbClr val="003399"/>
                </a:solidFill>
                <a:latin typeface="Arial" pitchFamily="34" charset="0"/>
                <a:cs typeface="Arial" pitchFamily="34" charset="0"/>
              </a:rPr>
              <a:t>entered a secondary, technical </a:t>
            </a:r>
            <a:r>
              <a:rPr lang="en-NZ" sz="2000" b="1" dirty="0" smtClean="0">
                <a:solidFill>
                  <a:srgbClr val="003399"/>
                </a:solidFill>
                <a:latin typeface="Arial" pitchFamily="34" charset="0"/>
                <a:cs typeface="Arial" pitchFamily="34" charset="0"/>
              </a:rPr>
              <a:t>school. Unusually for a woman, she was considering a future in engineering. </a:t>
            </a:r>
          </a:p>
          <a:p>
            <a:endParaRPr lang="en-NZ" sz="1200" b="1" dirty="0">
              <a:solidFill>
                <a:srgbClr val="003399"/>
              </a:solidFill>
              <a:latin typeface="Arial" pitchFamily="34" charset="0"/>
              <a:cs typeface="Arial" pitchFamily="34" charset="0"/>
            </a:endParaRPr>
          </a:p>
          <a:p>
            <a:r>
              <a:rPr lang="en-NZ" sz="2000" b="1" dirty="0" smtClean="0">
                <a:solidFill>
                  <a:srgbClr val="003399"/>
                </a:solidFill>
                <a:latin typeface="Arial" pitchFamily="34" charset="0"/>
                <a:cs typeface="Arial" pitchFamily="34" charset="0"/>
              </a:rPr>
              <a:t>She received very good grades and high examination marks in her studies of accounting, algebra, </a:t>
            </a:r>
            <a:r>
              <a:rPr lang="en-NZ" sz="2000" b="1" dirty="0">
                <a:solidFill>
                  <a:srgbClr val="003399"/>
                </a:solidFill>
                <a:latin typeface="Arial" pitchFamily="34" charset="0"/>
                <a:cs typeface="Arial" pitchFamily="34" charset="0"/>
              </a:rPr>
              <a:t>arithmetic</a:t>
            </a:r>
            <a:r>
              <a:rPr lang="en-NZ" sz="2000" b="1" dirty="0" smtClean="0">
                <a:solidFill>
                  <a:srgbClr val="003399"/>
                </a:solidFill>
                <a:latin typeface="Arial" pitchFamily="34" charset="0"/>
                <a:cs typeface="Arial" pitchFamily="34" charset="0"/>
              </a:rPr>
              <a:t>, geography, geometry, </a:t>
            </a:r>
            <a:r>
              <a:rPr lang="en-NZ" sz="2000" b="1" dirty="0">
                <a:solidFill>
                  <a:srgbClr val="003399"/>
                </a:solidFill>
                <a:latin typeface="Arial" pitchFamily="34" charset="0"/>
                <a:cs typeface="Arial" pitchFamily="34" charset="0"/>
              </a:rPr>
              <a:t>history</a:t>
            </a:r>
            <a:r>
              <a:rPr lang="en-NZ" sz="2000" b="1" dirty="0" smtClean="0">
                <a:solidFill>
                  <a:srgbClr val="003399"/>
                </a:solidFill>
                <a:latin typeface="Arial" pitchFamily="34" charset="0"/>
                <a:cs typeface="Arial" pitchFamily="34" charset="0"/>
              </a:rPr>
              <a:t>, Italian, and </a:t>
            </a:r>
            <a:r>
              <a:rPr lang="en-NZ" sz="2000" b="1" dirty="0">
                <a:solidFill>
                  <a:srgbClr val="003399"/>
                </a:solidFill>
                <a:latin typeface="Arial" pitchFamily="34" charset="0"/>
                <a:cs typeface="Arial" pitchFamily="34" charset="0"/>
              </a:rPr>
              <a:t>sciences. </a:t>
            </a:r>
          </a:p>
        </p:txBody>
      </p:sp>
      <p:sp>
        <p:nvSpPr>
          <p:cNvPr id="3" name="TextBox 2"/>
          <p:cNvSpPr txBox="1"/>
          <p:nvPr/>
        </p:nvSpPr>
        <p:spPr>
          <a:xfrm>
            <a:off x="971600" y="981742"/>
            <a:ext cx="7488832" cy="523220"/>
          </a:xfrm>
          <a:prstGeom prst="rect">
            <a:avLst/>
          </a:prstGeom>
          <a:noFill/>
        </p:spPr>
        <p:txBody>
          <a:bodyPr wrap="square" rtlCol="0">
            <a:spAutoFit/>
          </a:bodyPr>
          <a:lstStyle/>
          <a:p>
            <a:r>
              <a:rPr lang="en-NZ" sz="2800" dirty="0" smtClean="0">
                <a:solidFill>
                  <a:srgbClr val="003399"/>
                </a:solidFill>
                <a:latin typeface="Aharoni" pitchFamily="2" charset="-79"/>
                <a:cs typeface="Aharoni" pitchFamily="2" charset="-79"/>
              </a:rPr>
              <a:t>SECONDARY SCHOOLING</a:t>
            </a:r>
            <a:endParaRPr lang="en-NZ" sz="2800" dirty="0">
              <a:solidFill>
                <a:srgbClr val="003399"/>
              </a:solidFill>
              <a:latin typeface="Aharoni" pitchFamily="2" charset="-79"/>
              <a:cs typeface="Aharoni" pitchFamily="2" charset="-79"/>
            </a:endParaRPr>
          </a:p>
        </p:txBody>
      </p:sp>
      <p:sp>
        <p:nvSpPr>
          <p:cNvPr id="4" name="Rectangle 3"/>
          <p:cNvSpPr/>
          <p:nvPr/>
        </p:nvSpPr>
        <p:spPr>
          <a:xfrm>
            <a:off x="867949" y="3645024"/>
            <a:ext cx="7376459" cy="2123658"/>
          </a:xfrm>
          <a:prstGeom prst="rect">
            <a:avLst/>
          </a:prstGeom>
        </p:spPr>
        <p:txBody>
          <a:bodyPr wrap="square">
            <a:spAutoFit/>
          </a:bodyPr>
          <a:lstStyle/>
          <a:p>
            <a:r>
              <a:rPr lang="en-NZ" sz="2000" b="1" dirty="0" smtClean="0">
                <a:solidFill>
                  <a:srgbClr val="003399"/>
                </a:solidFill>
                <a:latin typeface="Arial" pitchFamily="34" charset="0"/>
                <a:cs typeface="Arial" pitchFamily="34" charset="0"/>
              </a:rPr>
              <a:t>At 16</a:t>
            </a:r>
            <a:r>
              <a:rPr lang="en-NZ" sz="2000" b="1" dirty="0">
                <a:solidFill>
                  <a:srgbClr val="003399"/>
                </a:solidFill>
                <a:latin typeface="Arial" pitchFamily="34" charset="0"/>
                <a:cs typeface="Arial" pitchFamily="34" charset="0"/>
              </a:rPr>
              <a:t>, </a:t>
            </a:r>
            <a:r>
              <a:rPr lang="en-NZ" sz="2000" b="1" dirty="0" smtClean="0">
                <a:solidFill>
                  <a:srgbClr val="003399"/>
                </a:solidFill>
                <a:latin typeface="Arial" pitchFamily="34" charset="0"/>
                <a:cs typeface="Arial" pitchFamily="34" charset="0"/>
              </a:rPr>
              <a:t>she continued to study. She completed her studies and did particularly well in all </a:t>
            </a:r>
            <a:r>
              <a:rPr lang="en-NZ" sz="2000" b="1" dirty="0">
                <a:solidFill>
                  <a:srgbClr val="003399"/>
                </a:solidFill>
                <a:latin typeface="Arial" pitchFamily="34" charset="0"/>
                <a:cs typeface="Arial" pitchFamily="34" charset="0"/>
              </a:rPr>
              <a:t>sciences and </a:t>
            </a:r>
            <a:r>
              <a:rPr lang="en-NZ" sz="2000" b="1" dirty="0" smtClean="0">
                <a:solidFill>
                  <a:srgbClr val="003399"/>
                </a:solidFill>
                <a:latin typeface="Arial" pitchFamily="34" charset="0"/>
                <a:cs typeface="Arial" pitchFamily="34" charset="0"/>
              </a:rPr>
              <a:t>in </a:t>
            </a:r>
            <a:r>
              <a:rPr lang="en-NZ" sz="2000" b="1" dirty="0">
                <a:solidFill>
                  <a:srgbClr val="003399"/>
                </a:solidFill>
                <a:latin typeface="Arial" pitchFamily="34" charset="0"/>
                <a:cs typeface="Arial" pitchFamily="34" charset="0"/>
              </a:rPr>
              <a:t>mathematics. </a:t>
            </a:r>
            <a:endParaRPr lang="en-NZ" sz="2000" b="1" dirty="0" smtClean="0">
              <a:solidFill>
                <a:srgbClr val="003399"/>
              </a:solidFill>
              <a:latin typeface="Arial" pitchFamily="34" charset="0"/>
              <a:cs typeface="Arial" pitchFamily="34" charset="0"/>
            </a:endParaRPr>
          </a:p>
          <a:p>
            <a:endParaRPr lang="en-NZ" sz="1200" b="1" dirty="0" smtClean="0">
              <a:solidFill>
                <a:srgbClr val="003399"/>
              </a:solidFill>
              <a:latin typeface="Arial" pitchFamily="34" charset="0"/>
              <a:cs typeface="Arial" pitchFamily="34" charset="0"/>
            </a:endParaRPr>
          </a:p>
          <a:p>
            <a:r>
              <a:rPr lang="en-NZ" sz="2000" b="1" dirty="0" smtClean="0">
                <a:solidFill>
                  <a:srgbClr val="003399"/>
                </a:solidFill>
                <a:latin typeface="Arial" pitchFamily="34" charset="0"/>
                <a:cs typeface="Arial" pitchFamily="34" charset="0"/>
              </a:rPr>
              <a:t>When she </a:t>
            </a:r>
            <a:r>
              <a:rPr lang="en-NZ" sz="2000" b="1" dirty="0">
                <a:solidFill>
                  <a:srgbClr val="003399"/>
                </a:solidFill>
                <a:latin typeface="Arial" pitchFamily="34" charset="0"/>
                <a:cs typeface="Arial" pitchFamily="34" charset="0"/>
              </a:rPr>
              <a:t>graduated </a:t>
            </a:r>
            <a:r>
              <a:rPr lang="en-NZ" sz="2000" b="1" dirty="0" smtClean="0">
                <a:solidFill>
                  <a:srgbClr val="003399"/>
                </a:solidFill>
                <a:latin typeface="Arial" pitchFamily="34" charset="0"/>
                <a:cs typeface="Arial" pitchFamily="34" charset="0"/>
              </a:rPr>
              <a:t>at </a:t>
            </a:r>
            <a:r>
              <a:rPr lang="en-NZ" sz="2000" b="1" dirty="0">
                <a:solidFill>
                  <a:srgbClr val="003399"/>
                </a:solidFill>
                <a:latin typeface="Arial" pitchFamily="34" charset="0"/>
                <a:cs typeface="Arial" pitchFamily="34" charset="0"/>
              </a:rPr>
              <a:t>the age of 20, s</a:t>
            </a:r>
            <a:r>
              <a:rPr lang="en-NZ" sz="2000" b="1" dirty="0" smtClean="0">
                <a:solidFill>
                  <a:srgbClr val="003399"/>
                </a:solidFill>
                <a:latin typeface="Arial" pitchFamily="34" charset="0"/>
                <a:cs typeface="Arial" pitchFamily="34" charset="0"/>
              </a:rPr>
              <a:t>he had earned </a:t>
            </a:r>
            <a:r>
              <a:rPr lang="en-NZ" sz="2000" b="1" dirty="0">
                <a:solidFill>
                  <a:srgbClr val="003399"/>
                </a:solidFill>
                <a:latin typeface="Arial" pitchFamily="34" charset="0"/>
                <a:cs typeface="Arial" pitchFamily="34" charset="0"/>
              </a:rPr>
              <a:t>a certificate in </a:t>
            </a:r>
            <a:r>
              <a:rPr lang="en-NZ" sz="2000" b="1" dirty="0" smtClean="0">
                <a:solidFill>
                  <a:srgbClr val="003399"/>
                </a:solidFill>
                <a:latin typeface="Arial" pitchFamily="34" charset="0"/>
                <a:cs typeface="Arial" pitchFamily="34" charset="0"/>
              </a:rPr>
              <a:t>physics/mathematics and had </a:t>
            </a:r>
            <a:r>
              <a:rPr lang="en-NZ" sz="2000" b="1" dirty="0">
                <a:solidFill>
                  <a:srgbClr val="003399"/>
                </a:solidFill>
                <a:latin typeface="Arial" pitchFamily="34" charset="0"/>
                <a:cs typeface="Arial" pitchFamily="34" charset="0"/>
              </a:rPr>
              <a:t>decided to study </a:t>
            </a:r>
            <a:r>
              <a:rPr lang="en-NZ" sz="2000" b="1" dirty="0" smtClean="0">
                <a:solidFill>
                  <a:srgbClr val="003399"/>
                </a:solidFill>
                <a:latin typeface="Arial" pitchFamily="34" charset="0"/>
                <a:cs typeface="Arial" pitchFamily="34" charset="0"/>
              </a:rPr>
              <a:t>medicine, against social and cultural norms. She questioned traditional methods and thinking.</a:t>
            </a:r>
            <a:endParaRPr lang="en-NZ" sz="2000" dirty="0"/>
          </a:p>
        </p:txBody>
      </p:sp>
    </p:spTree>
    <p:extLst>
      <p:ext uri="{BB962C8B-B14F-4D97-AF65-F5344CB8AC3E}">
        <p14:creationId xmlns:p14="http://schemas.microsoft.com/office/powerpoint/2010/main" val="1282787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5">
                <a:tint val="45000"/>
                <a:satMod val="400000"/>
              </a:schemeClr>
            </a:duotone>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971600" y="1027786"/>
            <a:ext cx="4572000" cy="461665"/>
          </a:xfrm>
          <a:prstGeom prst="rect">
            <a:avLst/>
          </a:prstGeom>
        </p:spPr>
        <p:txBody>
          <a:bodyPr>
            <a:spAutoFit/>
          </a:bodyPr>
          <a:lstStyle/>
          <a:p>
            <a:r>
              <a:rPr lang="en-NZ" sz="2400" dirty="0" smtClean="0">
                <a:solidFill>
                  <a:srgbClr val="006600"/>
                </a:solidFill>
                <a:latin typeface="Aharoni" pitchFamily="2" charset="-79"/>
                <a:cs typeface="Aharoni" pitchFamily="2" charset="-79"/>
              </a:rPr>
              <a:t>A SETBACK… or two</a:t>
            </a:r>
            <a:endParaRPr lang="en-NZ" sz="2400" dirty="0">
              <a:solidFill>
                <a:srgbClr val="006600"/>
              </a:solidFill>
              <a:latin typeface="Aharoni" pitchFamily="2" charset="-79"/>
              <a:cs typeface="Aharoni" pitchFamily="2" charset="-79"/>
            </a:endParaRPr>
          </a:p>
        </p:txBody>
      </p:sp>
      <p:sp>
        <p:nvSpPr>
          <p:cNvPr id="3" name="Rectangle 2"/>
          <p:cNvSpPr/>
          <p:nvPr/>
        </p:nvSpPr>
        <p:spPr>
          <a:xfrm>
            <a:off x="971600" y="1561732"/>
            <a:ext cx="7344816" cy="4154984"/>
          </a:xfrm>
          <a:prstGeom prst="rect">
            <a:avLst/>
          </a:prstGeom>
        </p:spPr>
        <p:txBody>
          <a:bodyPr wrap="square">
            <a:spAutoFit/>
          </a:bodyPr>
          <a:lstStyle/>
          <a:p>
            <a:r>
              <a:rPr lang="en-NZ" sz="2000" b="1" dirty="0" smtClean="0">
                <a:solidFill>
                  <a:srgbClr val="006600"/>
                </a:solidFill>
                <a:latin typeface="Arial" pitchFamily="34" charset="0"/>
                <a:cs typeface="Arial" pitchFamily="34" charset="0"/>
              </a:rPr>
              <a:t>Maria Montessori applied to enter </a:t>
            </a:r>
            <a:r>
              <a:rPr lang="en-NZ" sz="2000" b="1" dirty="0">
                <a:solidFill>
                  <a:srgbClr val="006600"/>
                </a:solidFill>
                <a:latin typeface="Arial" pitchFamily="34" charset="0"/>
                <a:cs typeface="Arial" pitchFamily="34" charset="0"/>
              </a:rPr>
              <a:t>medicine at the University of Rome, but was </a:t>
            </a:r>
            <a:r>
              <a:rPr lang="en-NZ" sz="2000" b="1" dirty="0" smtClean="0">
                <a:solidFill>
                  <a:srgbClr val="006600"/>
                </a:solidFill>
                <a:latin typeface="Arial" pitchFamily="34" charset="0"/>
                <a:cs typeface="Arial" pitchFamily="34" charset="0"/>
              </a:rPr>
              <a:t>not accepted as a student. </a:t>
            </a:r>
          </a:p>
          <a:p>
            <a:endParaRPr lang="en-NZ" sz="1200" b="1" dirty="0">
              <a:solidFill>
                <a:srgbClr val="006600"/>
              </a:solidFill>
              <a:latin typeface="Arial" pitchFamily="34" charset="0"/>
              <a:cs typeface="Arial" pitchFamily="34" charset="0"/>
            </a:endParaRPr>
          </a:p>
          <a:p>
            <a:r>
              <a:rPr lang="en-NZ" sz="2000" b="1" dirty="0" smtClean="0">
                <a:solidFill>
                  <a:srgbClr val="006600"/>
                </a:solidFill>
                <a:latin typeface="Arial" pitchFamily="34" charset="0"/>
                <a:cs typeface="Arial" pitchFamily="34" charset="0"/>
              </a:rPr>
              <a:t>Despite this setback, she enrolled </a:t>
            </a:r>
            <a:r>
              <a:rPr lang="en-NZ" sz="2000" b="1" dirty="0">
                <a:solidFill>
                  <a:srgbClr val="006600"/>
                </a:solidFill>
                <a:latin typeface="Arial" pitchFamily="34" charset="0"/>
                <a:cs typeface="Arial" pitchFamily="34" charset="0"/>
              </a:rPr>
              <a:t>in the University of </a:t>
            </a:r>
            <a:r>
              <a:rPr lang="en-NZ" sz="2000" b="1" dirty="0" smtClean="0">
                <a:solidFill>
                  <a:srgbClr val="006600"/>
                </a:solidFill>
                <a:latin typeface="Arial" pitchFamily="34" charset="0"/>
                <a:cs typeface="Arial" pitchFamily="34" charset="0"/>
              </a:rPr>
              <a:t>Rome and completed a </a:t>
            </a:r>
            <a:r>
              <a:rPr lang="en-NZ" sz="2000" b="1" dirty="0">
                <a:solidFill>
                  <a:srgbClr val="006600"/>
                </a:solidFill>
                <a:latin typeface="Arial" pitchFamily="34" charset="0"/>
                <a:cs typeface="Arial" pitchFamily="34" charset="0"/>
              </a:rPr>
              <a:t>degree course in natural </a:t>
            </a:r>
            <a:r>
              <a:rPr lang="en-NZ" sz="2000" b="1" dirty="0" smtClean="0">
                <a:solidFill>
                  <a:srgbClr val="006600"/>
                </a:solidFill>
                <a:latin typeface="Arial" pitchFamily="34" charset="0"/>
                <a:cs typeface="Arial" pitchFamily="34" charset="0"/>
              </a:rPr>
              <a:t>sciences. She excelled in her examinations </a:t>
            </a:r>
            <a:r>
              <a:rPr lang="en-NZ" sz="2000" b="1" dirty="0">
                <a:solidFill>
                  <a:srgbClr val="006600"/>
                </a:solidFill>
                <a:latin typeface="Arial" pitchFamily="34" charset="0"/>
                <a:cs typeface="Arial" pitchFamily="34" charset="0"/>
              </a:rPr>
              <a:t>in </a:t>
            </a:r>
            <a:r>
              <a:rPr lang="en-NZ" sz="2000" b="1" dirty="0" smtClean="0">
                <a:solidFill>
                  <a:srgbClr val="006600"/>
                </a:solidFill>
                <a:latin typeface="Arial" pitchFamily="34" charset="0"/>
                <a:cs typeface="Arial" pitchFamily="34" charset="0"/>
              </a:rPr>
              <a:t>anatomy, botany</a:t>
            </a:r>
            <a:r>
              <a:rPr lang="en-NZ" sz="2000" b="1" dirty="0">
                <a:solidFill>
                  <a:srgbClr val="006600"/>
                </a:solidFill>
                <a:latin typeface="Arial" pitchFamily="34" charset="0"/>
                <a:cs typeface="Arial" pitchFamily="34" charset="0"/>
              </a:rPr>
              <a:t>, </a:t>
            </a:r>
            <a:r>
              <a:rPr lang="en-NZ" sz="2000" b="1" dirty="0" smtClean="0">
                <a:solidFill>
                  <a:srgbClr val="006600"/>
                </a:solidFill>
                <a:latin typeface="Arial" pitchFamily="34" charset="0"/>
                <a:cs typeface="Arial" pitchFamily="34" charset="0"/>
              </a:rPr>
              <a:t>experimental physics, general and organic chemistry, histology, and zoology and graduated with a diploma di licenza </a:t>
            </a:r>
            <a:r>
              <a:rPr lang="en-NZ" sz="2000" b="1" dirty="0">
                <a:solidFill>
                  <a:srgbClr val="006600"/>
                </a:solidFill>
                <a:latin typeface="Arial" pitchFamily="34" charset="0"/>
                <a:cs typeface="Arial" pitchFamily="34" charset="0"/>
              </a:rPr>
              <a:t>in 1892. </a:t>
            </a:r>
            <a:endParaRPr lang="en-NZ" sz="2000" b="1" dirty="0" smtClean="0">
              <a:solidFill>
                <a:srgbClr val="006600"/>
              </a:solidFill>
              <a:latin typeface="Arial" pitchFamily="34" charset="0"/>
              <a:cs typeface="Arial" pitchFamily="34" charset="0"/>
            </a:endParaRPr>
          </a:p>
          <a:p>
            <a:endParaRPr lang="en-NZ" sz="1200" b="1" dirty="0">
              <a:solidFill>
                <a:srgbClr val="006600"/>
              </a:solidFill>
              <a:latin typeface="Arial" pitchFamily="34" charset="0"/>
              <a:cs typeface="Arial" pitchFamily="34" charset="0"/>
            </a:endParaRPr>
          </a:p>
          <a:p>
            <a:r>
              <a:rPr lang="en-NZ" sz="2000" b="1" dirty="0" smtClean="0">
                <a:solidFill>
                  <a:srgbClr val="006600"/>
                </a:solidFill>
                <a:latin typeface="Arial" pitchFamily="34" charset="0"/>
                <a:cs typeface="Arial" pitchFamily="34" charset="0"/>
              </a:rPr>
              <a:t>This </a:t>
            </a:r>
            <a:r>
              <a:rPr lang="en-NZ" sz="2000" b="1" dirty="0">
                <a:solidFill>
                  <a:srgbClr val="006600"/>
                </a:solidFill>
                <a:latin typeface="Arial" pitchFamily="34" charset="0"/>
                <a:cs typeface="Arial" pitchFamily="34" charset="0"/>
              </a:rPr>
              <a:t>degree, along with additional studies in Italian and Latin, </a:t>
            </a:r>
            <a:r>
              <a:rPr lang="en-NZ" sz="2000" b="1" dirty="0" smtClean="0">
                <a:solidFill>
                  <a:srgbClr val="006600"/>
                </a:solidFill>
                <a:latin typeface="Arial" pitchFamily="34" charset="0"/>
                <a:cs typeface="Arial" pitchFamily="34" charset="0"/>
              </a:rPr>
              <a:t>finally qualified </a:t>
            </a:r>
            <a:r>
              <a:rPr lang="en-NZ" sz="2000" b="1" dirty="0">
                <a:solidFill>
                  <a:srgbClr val="006600"/>
                </a:solidFill>
                <a:latin typeface="Arial" pitchFamily="34" charset="0"/>
                <a:cs typeface="Arial" pitchFamily="34" charset="0"/>
              </a:rPr>
              <a:t>her </a:t>
            </a:r>
            <a:r>
              <a:rPr lang="en-NZ" sz="2000" b="1" dirty="0" smtClean="0">
                <a:solidFill>
                  <a:srgbClr val="006600"/>
                </a:solidFill>
                <a:latin typeface="Arial" pitchFamily="34" charset="0"/>
                <a:cs typeface="Arial" pitchFamily="34" charset="0"/>
              </a:rPr>
              <a:t>to enter </a:t>
            </a:r>
            <a:r>
              <a:rPr lang="en-NZ" sz="2000" b="1" dirty="0">
                <a:solidFill>
                  <a:srgbClr val="006600"/>
                </a:solidFill>
                <a:latin typeface="Arial" pitchFamily="34" charset="0"/>
                <a:cs typeface="Arial" pitchFamily="34" charset="0"/>
              </a:rPr>
              <a:t>the medical program at the University in </a:t>
            </a:r>
            <a:r>
              <a:rPr lang="en-NZ" sz="2000" b="1" dirty="0" smtClean="0">
                <a:solidFill>
                  <a:srgbClr val="006600"/>
                </a:solidFill>
                <a:latin typeface="Arial" pitchFamily="34" charset="0"/>
                <a:cs typeface="Arial" pitchFamily="34" charset="0"/>
              </a:rPr>
              <a:t>1893, where she was met with hostility and opposition, even harassment from male students. </a:t>
            </a:r>
            <a:endParaRPr lang="en-NZ" dirty="0"/>
          </a:p>
        </p:txBody>
      </p:sp>
    </p:spTree>
    <p:extLst>
      <p:ext uri="{BB962C8B-B14F-4D97-AF65-F5344CB8AC3E}">
        <p14:creationId xmlns:p14="http://schemas.microsoft.com/office/powerpoint/2010/main" val="1854740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64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971600" y="1027786"/>
            <a:ext cx="4572000" cy="461665"/>
          </a:xfrm>
          <a:prstGeom prst="rect">
            <a:avLst/>
          </a:prstGeom>
        </p:spPr>
        <p:txBody>
          <a:bodyPr>
            <a:spAutoFit/>
          </a:bodyPr>
          <a:lstStyle/>
          <a:p>
            <a:r>
              <a:rPr lang="en-NZ" sz="2400" dirty="0" smtClean="0">
                <a:solidFill>
                  <a:srgbClr val="006600"/>
                </a:solidFill>
                <a:latin typeface="Aharoni" pitchFamily="2" charset="-79"/>
                <a:cs typeface="Aharoni" pitchFamily="2" charset="-79"/>
              </a:rPr>
              <a:t>IL DOTTORE</a:t>
            </a:r>
            <a:endParaRPr lang="en-NZ" sz="2400" dirty="0">
              <a:solidFill>
                <a:srgbClr val="006600"/>
              </a:solidFill>
              <a:latin typeface="Aharoni" pitchFamily="2" charset="-79"/>
              <a:cs typeface="Aharoni" pitchFamily="2" charset="-79"/>
            </a:endParaRPr>
          </a:p>
        </p:txBody>
      </p:sp>
      <p:sp>
        <p:nvSpPr>
          <p:cNvPr id="4" name="Rectangle 3"/>
          <p:cNvSpPr/>
          <p:nvPr/>
        </p:nvSpPr>
        <p:spPr>
          <a:xfrm>
            <a:off x="971600" y="1561732"/>
            <a:ext cx="7344816" cy="4154984"/>
          </a:xfrm>
          <a:prstGeom prst="rect">
            <a:avLst/>
          </a:prstGeom>
        </p:spPr>
        <p:txBody>
          <a:bodyPr wrap="square">
            <a:spAutoFit/>
          </a:bodyPr>
          <a:lstStyle/>
          <a:p>
            <a:r>
              <a:rPr lang="en-NZ" sz="2000" b="1" dirty="0" smtClean="0">
                <a:solidFill>
                  <a:srgbClr val="006600"/>
                </a:solidFill>
                <a:latin typeface="Arial" pitchFamily="34" charset="0"/>
                <a:cs typeface="Arial" pitchFamily="34" charset="0"/>
              </a:rPr>
              <a:t>Through perseverance and determination, Maria Montessori overcame many difficulties (she </a:t>
            </a:r>
            <a:r>
              <a:rPr lang="en-NZ" sz="2000" b="1" dirty="0">
                <a:solidFill>
                  <a:srgbClr val="006600"/>
                </a:solidFill>
                <a:latin typeface="Arial" pitchFamily="34" charset="0"/>
                <a:cs typeface="Arial" pitchFamily="34" charset="0"/>
              </a:rPr>
              <a:t>was </a:t>
            </a:r>
            <a:r>
              <a:rPr lang="en-NZ" sz="2000" b="1" dirty="0" smtClean="0">
                <a:solidFill>
                  <a:srgbClr val="006600"/>
                </a:solidFill>
                <a:latin typeface="Arial" pitchFamily="34" charset="0"/>
                <a:cs typeface="Arial" pitchFamily="34" charset="0"/>
              </a:rPr>
              <a:t>even required </a:t>
            </a:r>
            <a:r>
              <a:rPr lang="en-NZ" sz="2000" b="1" dirty="0">
                <a:solidFill>
                  <a:srgbClr val="006600"/>
                </a:solidFill>
                <a:latin typeface="Arial" pitchFamily="34" charset="0"/>
                <a:cs typeface="Arial" pitchFamily="34" charset="0"/>
              </a:rPr>
              <a:t>to perform her dissections of cadavers alone, after </a:t>
            </a:r>
            <a:r>
              <a:rPr lang="en-NZ" sz="2000" b="1" dirty="0" smtClean="0">
                <a:solidFill>
                  <a:srgbClr val="006600"/>
                </a:solidFill>
                <a:latin typeface="Arial" pitchFamily="34" charset="0"/>
                <a:cs typeface="Arial" pitchFamily="34" charset="0"/>
              </a:rPr>
              <a:t>hours, as it was not deemed suitable for her to do this in the presence of men). </a:t>
            </a:r>
          </a:p>
          <a:p>
            <a:endParaRPr lang="en-NZ" sz="1200" dirty="0" smtClean="0"/>
          </a:p>
          <a:p>
            <a:r>
              <a:rPr lang="en-NZ" sz="2000" b="1" dirty="0" smtClean="0">
                <a:solidFill>
                  <a:srgbClr val="006600"/>
                </a:solidFill>
                <a:latin typeface="Arial" pitchFamily="34" charset="0"/>
                <a:cs typeface="Arial" pitchFamily="34" charset="0"/>
              </a:rPr>
              <a:t>In her first year, Maria Montessori </a:t>
            </a:r>
            <a:r>
              <a:rPr lang="en-NZ" sz="2000" b="1" dirty="0">
                <a:solidFill>
                  <a:srgbClr val="006600"/>
                </a:solidFill>
                <a:latin typeface="Arial" pitchFamily="34" charset="0"/>
                <a:cs typeface="Arial" pitchFamily="34" charset="0"/>
              </a:rPr>
              <a:t>won an academic prize </a:t>
            </a:r>
            <a:r>
              <a:rPr lang="en-NZ" sz="2000" b="1" dirty="0" smtClean="0">
                <a:solidFill>
                  <a:srgbClr val="006600"/>
                </a:solidFill>
                <a:latin typeface="Arial" pitchFamily="34" charset="0"/>
                <a:cs typeface="Arial" pitchFamily="34" charset="0"/>
              </a:rPr>
              <a:t>and </a:t>
            </a:r>
            <a:r>
              <a:rPr lang="en-NZ" sz="2000" b="1" dirty="0">
                <a:solidFill>
                  <a:srgbClr val="006600"/>
                </a:solidFill>
                <a:latin typeface="Arial" pitchFamily="34" charset="0"/>
                <a:cs typeface="Arial" pitchFamily="34" charset="0"/>
              </a:rPr>
              <a:t>in 1895 </a:t>
            </a:r>
            <a:r>
              <a:rPr lang="en-NZ" sz="2000" b="1" dirty="0" smtClean="0">
                <a:solidFill>
                  <a:srgbClr val="006600"/>
                </a:solidFill>
                <a:latin typeface="Arial" pitchFamily="34" charset="0"/>
                <a:cs typeface="Arial" pitchFamily="34" charset="0"/>
              </a:rPr>
              <a:t>she secured </a:t>
            </a:r>
            <a:r>
              <a:rPr lang="en-NZ" sz="2000" b="1" dirty="0">
                <a:solidFill>
                  <a:srgbClr val="006600"/>
                </a:solidFill>
                <a:latin typeface="Arial" pitchFamily="34" charset="0"/>
                <a:cs typeface="Arial" pitchFamily="34" charset="0"/>
              </a:rPr>
              <a:t>a position as a hospital assistant</a:t>
            </a:r>
            <a:r>
              <a:rPr lang="en-NZ" sz="2000" b="1" dirty="0" smtClean="0">
                <a:solidFill>
                  <a:srgbClr val="006600"/>
                </a:solidFill>
                <a:latin typeface="Arial" pitchFamily="34" charset="0"/>
                <a:cs typeface="Arial" pitchFamily="34" charset="0"/>
              </a:rPr>
              <a:t>, which enabled her to gain </a:t>
            </a:r>
            <a:r>
              <a:rPr lang="en-NZ" sz="2000" b="1" dirty="0">
                <a:solidFill>
                  <a:srgbClr val="006600"/>
                </a:solidFill>
                <a:latin typeface="Arial" pitchFamily="34" charset="0"/>
                <a:cs typeface="Arial" pitchFamily="34" charset="0"/>
              </a:rPr>
              <a:t>early clinical experience. </a:t>
            </a:r>
            <a:endParaRPr lang="en-NZ" sz="2000" b="1" dirty="0" smtClean="0">
              <a:solidFill>
                <a:srgbClr val="006600"/>
              </a:solidFill>
              <a:latin typeface="Arial" pitchFamily="34" charset="0"/>
              <a:cs typeface="Arial" pitchFamily="34" charset="0"/>
            </a:endParaRPr>
          </a:p>
          <a:p>
            <a:endParaRPr lang="en-NZ" sz="1200" b="1" dirty="0">
              <a:solidFill>
                <a:srgbClr val="006600"/>
              </a:solidFill>
              <a:latin typeface="Arial" pitchFamily="34" charset="0"/>
              <a:cs typeface="Arial" pitchFamily="34" charset="0"/>
            </a:endParaRPr>
          </a:p>
          <a:p>
            <a:r>
              <a:rPr lang="en-NZ" sz="2000" b="1" dirty="0" smtClean="0">
                <a:solidFill>
                  <a:srgbClr val="006600"/>
                </a:solidFill>
                <a:latin typeface="Arial" pitchFamily="34" charset="0"/>
                <a:cs typeface="Arial" pitchFamily="34" charset="0"/>
              </a:rPr>
              <a:t>In </a:t>
            </a:r>
            <a:r>
              <a:rPr lang="en-NZ" sz="2000" b="1" dirty="0">
                <a:solidFill>
                  <a:srgbClr val="006600"/>
                </a:solidFill>
                <a:latin typeface="Arial" pitchFamily="34" charset="0"/>
                <a:cs typeface="Arial" pitchFamily="34" charset="0"/>
              </a:rPr>
              <a:t>her last two years she studied </a:t>
            </a:r>
            <a:r>
              <a:rPr lang="en-NZ" sz="2000" b="1" dirty="0" smtClean="0">
                <a:solidFill>
                  <a:srgbClr val="006600"/>
                </a:solidFill>
                <a:latin typeface="Arial" pitchFamily="34" charset="0"/>
                <a:cs typeface="Arial" pitchFamily="34" charset="0"/>
              </a:rPr>
              <a:t>paediatrics </a:t>
            </a:r>
            <a:r>
              <a:rPr lang="en-NZ" sz="2000" b="1" dirty="0">
                <a:solidFill>
                  <a:srgbClr val="006600"/>
                </a:solidFill>
                <a:latin typeface="Arial" pitchFamily="34" charset="0"/>
                <a:cs typeface="Arial" pitchFamily="34" charset="0"/>
              </a:rPr>
              <a:t>and psychiatry, and worked in the </a:t>
            </a:r>
            <a:r>
              <a:rPr lang="en-NZ" sz="2000" b="1" dirty="0" smtClean="0">
                <a:solidFill>
                  <a:srgbClr val="006600"/>
                </a:solidFill>
                <a:latin typeface="Arial" pitchFamily="34" charset="0"/>
                <a:cs typeface="Arial" pitchFamily="34" charset="0"/>
              </a:rPr>
              <a:t>paediatric </a:t>
            </a:r>
            <a:r>
              <a:rPr lang="en-NZ" sz="2000" b="1" dirty="0">
                <a:solidFill>
                  <a:srgbClr val="006600"/>
                </a:solidFill>
                <a:latin typeface="Arial" pitchFamily="34" charset="0"/>
                <a:cs typeface="Arial" pitchFamily="34" charset="0"/>
              </a:rPr>
              <a:t>consulting room and emergency service, </a:t>
            </a:r>
            <a:r>
              <a:rPr lang="en-NZ" sz="2000" b="1" dirty="0" smtClean="0">
                <a:solidFill>
                  <a:srgbClr val="006600"/>
                </a:solidFill>
                <a:latin typeface="Arial" pitchFamily="34" charset="0"/>
                <a:cs typeface="Arial" pitchFamily="34" charset="0"/>
              </a:rPr>
              <a:t>which saw her become an acknowledged </a:t>
            </a:r>
            <a:r>
              <a:rPr lang="en-NZ" sz="2000" b="1" dirty="0">
                <a:solidFill>
                  <a:srgbClr val="006600"/>
                </a:solidFill>
                <a:latin typeface="Arial" pitchFamily="34" charset="0"/>
                <a:cs typeface="Arial" pitchFamily="34" charset="0"/>
              </a:rPr>
              <a:t>expert in </a:t>
            </a:r>
            <a:r>
              <a:rPr lang="en-NZ" sz="2000" b="1" dirty="0" smtClean="0">
                <a:solidFill>
                  <a:srgbClr val="006600"/>
                </a:solidFill>
                <a:latin typeface="Arial" pitchFamily="34" charset="0"/>
                <a:cs typeface="Arial" pitchFamily="34" charset="0"/>
              </a:rPr>
              <a:t>paediatric </a:t>
            </a:r>
            <a:r>
              <a:rPr lang="en-NZ" sz="2000" b="1" dirty="0">
                <a:solidFill>
                  <a:srgbClr val="006600"/>
                </a:solidFill>
                <a:latin typeface="Arial" pitchFamily="34" charset="0"/>
                <a:cs typeface="Arial" pitchFamily="34" charset="0"/>
              </a:rPr>
              <a:t>medicine. </a:t>
            </a:r>
            <a:endParaRPr lang="en-NZ" dirty="0"/>
          </a:p>
        </p:txBody>
      </p:sp>
    </p:spTree>
    <p:extLst>
      <p:ext uri="{BB962C8B-B14F-4D97-AF65-F5344CB8AC3E}">
        <p14:creationId xmlns:p14="http://schemas.microsoft.com/office/powerpoint/2010/main" val="485010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484784"/>
            <a:ext cx="6096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47664" y="4897889"/>
            <a:ext cx="6096000" cy="261610"/>
          </a:xfrm>
          <a:prstGeom prst="rect">
            <a:avLst/>
          </a:prstGeom>
        </p:spPr>
        <p:txBody>
          <a:bodyPr wrap="square">
            <a:spAutoFit/>
          </a:bodyPr>
          <a:lstStyle/>
          <a:p>
            <a:r>
              <a:rPr lang="en-NZ" sz="1100" dirty="0">
                <a:solidFill>
                  <a:schemeClr val="bg1"/>
                </a:solidFill>
                <a:hlinkClick r:id="rId3"/>
              </a:rPr>
              <a:t>http://</a:t>
            </a:r>
            <a:r>
              <a:rPr lang="en-NZ" sz="1100" dirty="0" smtClean="0">
                <a:solidFill>
                  <a:schemeClr val="bg1"/>
                </a:solidFill>
                <a:hlinkClick r:id="rId3"/>
              </a:rPr>
              <a:t>i2.cdn.turner.com/cnn/dam/assets/130508152638-lifeswork-maria-montessori-horizontal-gallery.jpg</a:t>
            </a:r>
            <a:r>
              <a:rPr lang="en-NZ" sz="1100" dirty="0" smtClean="0">
                <a:solidFill>
                  <a:schemeClr val="bg1"/>
                </a:solidFill>
              </a:rPr>
              <a:t> </a:t>
            </a:r>
            <a:endParaRPr lang="en-NZ" sz="1100" dirty="0">
              <a:solidFill>
                <a:schemeClr val="bg1"/>
              </a:solidFill>
            </a:endParaRPr>
          </a:p>
        </p:txBody>
      </p:sp>
      <p:sp>
        <p:nvSpPr>
          <p:cNvPr id="3" name="TextBox 2"/>
          <p:cNvSpPr txBox="1"/>
          <p:nvPr/>
        </p:nvSpPr>
        <p:spPr>
          <a:xfrm>
            <a:off x="2843808" y="5229200"/>
            <a:ext cx="3672408" cy="369332"/>
          </a:xfrm>
          <a:prstGeom prst="rect">
            <a:avLst/>
          </a:prstGeom>
          <a:noFill/>
        </p:spPr>
        <p:txBody>
          <a:bodyPr wrap="square" rtlCol="0">
            <a:spAutoFit/>
          </a:bodyPr>
          <a:lstStyle/>
          <a:p>
            <a:pPr algn="ctr"/>
            <a:r>
              <a:rPr lang="en-NZ" dirty="0" smtClean="0">
                <a:solidFill>
                  <a:schemeClr val="bg1"/>
                </a:solidFill>
              </a:rPr>
              <a:t>Maria Montessori.</a:t>
            </a:r>
            <a:endParaRPr lang="en-NZ" dirty="0">
              <a:solidFill>
                <a:schemeClr val="bg1"/>
              </a:solidFill>
            </a:endParaRPr>
          </a:p>
        </p:txBody>
      </p:sp>
    </p:spTree>
    <p:extLst>
      <p:ext uri="{BB962C8B-B14F-4D97-AF65-F5344CB8AC3E}">
        <p14:creationId xmlns:p14="http://schemas.microsoft.com/office/powerpoint/2010/main" val="1438539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2992" y="1412776"/>
            <a:ext cx="7321152" cy="4278094"/>
          </a:xfrm>
          <a:prstGeom prst="rect">
            <a:avLst/>
          </a:prstGeom>
        </p:spPr>
        <p:txBody>
          <a:bodyPr wrap="square">
            <a:spAutoFit/>
          </a:bodyPr>
          <a:lstStyle/>
          <a:p>
            <a:r>
              <a:rPr lang="en-NZ" sz="2000" b="1" dirty="0" smtClean="0">
                <a:solidFill>
                  <a:schemeClr val="bg1"/>
                </a:solidFill>
                <a:latin typeface="Arial" pitchFamily="34" charset="0"/>
                <a:cs typeface="Arial" pitchFamily="34" charset="0"/>
              </a:rPr>
              <a:t>In 1896, Maria Montessori graduated as a doctor of medicine. Her thesis was published in 1897 and applauded. She found employment as an assistant at the University hospital and started a private practice.</a:t>
            </a:r>
          </a:p>
          <a:p>
            <a:endParaRPr lang="en-NZ" sz="1200" b="1" dirty="0" smtClean="0">
              <a:solidFill>
                <a:schemeClr val="bg1"/>
              </a:solidFill>
              <a:latin typeface="Arial" pitchFamily="34" charset="0"/>
              <a:cs typeface="Arial" pitchFamily="34" charset="0"/>
            </a:endParaRPr>
          </a:p>
          <a:p>
            <a:r>
              <a:rPr lang="en-NZ" sz="2000" b="1" dirty="0" smtClean="0">
                <a:solidFill>
                  <a:schemeClr val="bg1"/>
                </a:solidFill>
                <a:latin typeface="Arial" pitchFamily="34" charset="0"/>
                <a:cs typeface="Arial" pitchFamily="34" charset="0"/>
              </a:rPr>
              <a:t>From 1896 to 1901, Montessori began working with and researching children labelled as "phrenasthenic"  - children experiencing some form of mental retardation, illness, or disability. She did extensive clinical observations and became a professor of anthropology.</a:t>
            </a:r>
            <a:endParaRPr lang="en-NZ" sz="1200" b="1" dirty="0" smtClean="0">
              <a:solidFill>
                <a:schemeClr val="bg1"/>
              </a:solidFill>
              <a:latin typeface="Arial" pitchFamily="34" charset="0"/>
              <a:cs typeface="Arial" pitchFamily="34" charset="0"/>
            </a:endParaRPr>
          </a:p>
          <a:p>
            <a:r>
              <a:rPr lang="en-NZ" sz="2000" b="1" dirty="0" smtClean="0">
                <a:solidFill>
                  <a:schemeClr val="bg1"/>
                </a:solidFill>
                <a:latin typeface="Arial" pitchFamily="34" charset="0"/>
                <a:cs typeface="Arial" pitchFamily="34" charset="0"/>
              </a:rPr>
              <a:t>She began to travel, study, speak, and publish nationally and internationally on social justice. She became well known as a passionate advocate for women's rights and education, particularly for mentally disabled children.</a:t>
            </a:r>
            <a:r>
              <a:rPr lang="en-NZ" b="1" dirty="0" smtClean="0">
                <a:solidFill>
                  <a:srgbClr val="006600"/>
                </a:solidFill>
                <a:latin typeface="Arial" pitchFamily="34" charset="0"/>
                <a:cs typeface="Arial" pitchFamily="34" charset="0"/>
              </a:rPr>
              <a:t> </a:t>
            </a:r>
            <a:endParaRPr lang="en-NZ" dirty="0"/>
          </a:p>
        </p:txBody>
      </p:sp>
      <p:sp>
        <p:nvSpPr>
          <p:cNvPr id="3" name="Rectangle 2"/>
          <p:cNvSpPr/>
          <p:nvPr/>
        </p:nvSpPr>
        <p:spPr>
          <a:xfrm>
            <a:off x="995264" y="1056790"/>
            <a:ext cx="4572000" cy="461665"/>
          </a:xfrm>
          <a:prstGeom prst="rect">
            <a:avLst/>
          </a:prstGeom>
        </p:spPr>
        <p:txBody>
          <a:bodyPr>
            <a:spAutoFit/>
          </a:bodyPr>
          <a:lstStyle/>
          <a:p>
            <a:r>
              <a:rPr lang="en-NZ" sz="2400" dirty="0" smtClean="0">
                <a:solidFill>
                  <a:schemeClr val="bg1"/>
                </a:solidFill>
                <a:latin typeface="Aharoni" pitchFamily="2" charset="-79"/>
                <a:cs typeface="Aharoni" pitchFamily="2" charset="-79"/>
              </a:rPr>
              <a:t>EARLY CAREER</a:t>
            </a:r>
            <a:endParaRPr lang="en-NZ" sz="240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val="199735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1640" y="2636911"/>
            <a:ext cx="3672408" cy="2215991"/>
          </a:xfrm>
          <a:prstGeom prst="rect">
            <a:avLst/>
          </a:prstGeom>
          <a:noFill/>
        </p:spPr>
        <p:txBody>
          <a:bodyPr wrap="square" rtlCol="0">
            <a:spAutoFit/>
          </a:bodyPr>
          <a:lstStyle/>
          <a:p>
            <a:r>
              <a:rPr lang="en-NZ" sz="2400" dirty="0" smtClean="0">
                <a:solidFill>
                  <a:schemeClr val="bg1"/>
                </a:solidFill>
                <a:latin typeface="Arial" panose="020B0604020202020204" pitchFamily="34" charset="0"/>
                <a:cs typeface="Arial" panose="020B0604020202020204" pitchFamily="34" charset="0"/>
              </a:rPr>
              <a:t>- </a:t>
            </a:r>
            <a:r>
              <a:rPr lang="en-NZ" sz="2400" dirty="0" err="1" smtClean="0">
                <a:solidFill>
                  <a:schemeClr val="bg1"/>
                </a:solidFill>
                <a:latin typeface="Arial" panose="020B0604020202020204" pitchFamily="34" charset="0"/>
                <a:cs typeface="Arial" panose="020B0604020202020204" pitchFamily="34" charset="0"/>
              </a:rPr>
              <a:t>Rosseau</a:t>
            </a:r>
            <a:endParaRPr lang="en-NZ" sz="2400" dirty="0" smtClean="0">
              <a:solidFill>
                <a:schemeClr val="bg1"/>
              </a:solidFill>
              <a:latin typeface="Arial" panose="020B0604020202020204" pitchFamily="34" charset="0"/>
              <a:cs typeface="Arial" panose="020B0604020202020204" pitchFamily="34" charset="0"/>
            </a:endParaRPr>
          </a:p>
          <a:p>
            <a:r>
              <a:rPr lang="en-NZ" sz="2400" dirty="0">
                <a:solidFill>
                  <a:schemeClr val="bg1"/>
                </a:solidFill>
                <a:latin typeface="Arial" panose="020B0604020202020204" pitchFamily="34" charset="0"/>
                <a:cs typeface="Arial" panose="020B0604020202020204" pitchFamily="34" charset="0"/>
              </a:rPr>
              <a:t> </a:t>
            </a:r>
            <a:r>
              <a:rPr lang="en-NZ" sz="2400" dirty="0" smtClean="0">
                <a:solidFill>
                  <a:schemeClr val="bg1"/>
                </a:solidFill>
                <a:latin typeface="Arial" panose="020B0604020202020204" pitchFamily="34" charset="0"/>
                <a:cs typeface="Arial" panose="020B0604020202020204" pitchFamily="34" charset="0"/>
              </a:rPr>
              <a:t>- </a:t>
            </a:r>
            <a:r>
              <a:rPr lang="en-NZ" sz="2400" dirty="0" err="1" smtClean="0">
                <a:solidFill>
                  <a:schemeClr val="bg1"/>
                </a:solidFill>
                <a:latin typeface="Arial" panose="020B0604020202020204" pitchFamily="34" charset="0"/>
                <a:cs typeface="Arial" panose="020B0604020202020204" pitchFamily="34" charset="0"/>
              </a:rPr>
              <a:t>Pestazolli</a:t>
            </a:r>
            <a:endParaRPr lang="en-NZ" sz="2400" dirty="0" smtClean="0">
              <a:solidFill>
                <a:schemeClr val="bg1"/>
              </a:solidFill>
              <a:latin typeface="Arial" panose="020B0604020202020204" pitchFamily="34" charset="0"/>
              <a:cs typeface="Arial" panose="020B0604020202020204" pitchFamily="34" charset="0"/>
            </a:endParaRPr>
          </a:p>
          <a:p>
            <a:r>
              <a:rPr lang="en-NZ" sz="2400" dirty="0">
                <a:solidFill>
                  <a:schemeClr val="bg1"/>
                </a:solidFill>
                <a:latin typeface="Arial" panose="020B0604020202020204" pitchFamily="34" charset="0"/>
                <a:cs typeface="Arial" panose="020B0604020202020204" pitchFamily="34" charset="0"/>
              </a:rPr>
              <a:t> </a:t>
            </a:r>
            <a:r>
              <a:rPr lang="en-NZ" sz="2400" dirty="0" smtClean="0">
                <a:solidFill>
                  <a:schemeClr val="bg1"/>
                </a:solidFill>
                <a:latin typeface="Arial" panose="020B0604020202020204" pitchFamily="34" charset="0"/>
                <a:cs typeface="Arial" panose="020B0604020202020204" pitchFamily="34" charset="0"/>
              </a:rPr>
              <a:t>- Froebel (kindergarten)</a:t>
            </a:r>
          </a:p>
          <a:p>
            <a:r>
              <a:rPr lang="en-NZ" sz="2400" dirty="0">
                <a:solidFill>
                  <a:schemeClr val="bg1"/>
                </a:solidFill>
                <a:latin typeface="Arial" panose="020B0604020202020204" pitchFamily="34" charset="0"/>
                <a:cs typeface="Arial" panose="020B0604020202020204" pitchFamily="34" charset="0"/>
              </a:rPr>
              <a:t> </a:t>
            </a:r>
            <a:r>
              <a:rPr lang="en-NZ" sz="2400" dirty="0" smtClean="0">
                <a:solidFill>
                  <a:schemeClr val="bg1"/>
                </a:solidFill>
                <a:latin typeface="Arial" panose="020B0604020202020204" pitchFamily="34" charset="0"/>
                <a:cs typeface="Arial" panose="020B0604020202020204" pitchFamily="34" charset="0"/>
              </a:rPr>
              <a:t>- </a:t>
            </a:r>
            <a:r>
              <a:rPr lang="en-NZ" sz="2400" dirty="0" err="1" smtClean="0">
                <a:solidFill>
                  <a:schemeClr val="bg1"/>
                </a:solidFill>
                <a:latin typeface="Arial" panose="020B0604020202020204" pitchFamily="34" charset="0"/>
                <a:cs typeface="Arial" panose="020B0604020202020204" pitchFamily="34" charset="0"/>
              </a:rPr>
              <a:t>Itard</a:t>
            </a:r>
            <a:endParaRPr lang="en-NZ" sz="2400" dirty="0" smtClean="0">
              <a:solidFill>
                <a:schemeClr val="bg1"/>
              </a:solidFill>
              <a:latin typeface="Arial" panose="020B0604020202020204" pitchFamily="34" charset="0"/>
              <a:cs typeface="Arial" panose="020B0604020202020204" pitchFamily="34" charset="0"/>
            </a:endParaRPr>
          </a:p>
          <a:p>
            <a:r>
              <a:rPr lang="en-NZ" sz="2400" dirty="0">
                <a:solidFill>
                  <a:schemeClr val="bg1"/>
                </a:solidFill>
                <a:latin typeface="Arial" panose="020B0604020202020204" pitchFamily="34" charset="0"/>
                <a:cs typeface="Arial" panose="020B0604020202020204" pitchFamily="34" charset="0"/>
              </a:rPr>
              <a:t> </a:t>
            </a:r>
            <a:r>
              <a:rPr lang="en-NZ" sz="2400" dirty="0" smtClean="0">
                <a:solidFill>
                  <a:schemeClr val="bg1"/>
                </a:solidFill>
                <a:latin typeface="Arial" panose="020B0604020202020204" pitchFamily="34" charset="0"/>
                <a:cs typeface="Arial" panose="020B0604020202020204" pitchFamily="34" charset="0"/>
              </a:rPr>
              <a:t>- Seguin</a:t>
            </a:r>
            <a:r>
              <a:rPr lang="en-NZ" sz="2400" dirty="0" smtClean="0">
                <a:latin typeface="Arial" panose="020B0604020202020204" pitchFamily="34" charset="0"/>
                <a:cs typeface="Arial" panose="020B0604020202020204" pitchFamily="34" charset="0"/>
              </a:rPr>
              <a:t>:</a:t>
            </a:r>
          </a:p>
          <a:p>
            <a:endParaRPr lang="en-NZ" dirty="0"/>
          </a:p>
        </p:txBody>
      </p:sp>
      <p:sp>
        <p:nvSpPr>
          <p:cNvPr id="3" name="Rectangle 2"/>
          <p:cNvSpPr/>
          <p:nvPr/>
        </p:nvSpPr>
        <p:spPr>
          <a:xfrm>
            <a:off x="2334210" y="1268760"/>
            <a:ext cx="4182006" cy="461665"/>
          </a:xfrm>
          <a:prstGeom prst="rect">
            <a:avLst/>
          </a:prstGeom>
        </p:spPr>
        <p:txBody>
          <a:bodyPr wrap="square">
            <a:spAutoFit/>
          </a:bodyPr>
          <a:lstStyle/>
          <a:p>
            <a:pPr algn="ctr"/>
            <a:r>
              <a:rPr lang="en-NZ" sz="2400" b="1" dirty="0">
                <a:solidFill>
                  <a:schemeClr val="bg1"/>
                </a:solidFill>
                <a:latin typeface="Arial" panose="020B0604020202020204" pitchFamily="34" charset="0"/>
                <a:cs typeface="Arial" panose="020B0604020202020204" pitchFamily="34" charset="0"/>
              </a:rPr>
              <a:t>Montessori’s </a:t>
            </a:r>
            <a:r>
              <a:rPr lang="en-NZ" sz="2400" b="1" dirty="0" smtClean="0">
                <a:solidFill>
                  <a:schemeClr val="bg1"/>
                </a:solidFill>
                <a:latin typeface="Arial" panose="020B0604020202020204" pitchFamily="34" charset="0"/>
                <a:cs typeface="Arial" panose="020B0604020202020204" pitchFamily="34" charset="0"/>
              </a:rPr>
              <a:t>Mentors</a:t>
            </a:r>
            <a:r>
              <a:rPr lang="en-NZ" sz="2400" b="1" dirty="0">
                <a:solidFill>
                  <a:schemeClr val="bg1"/>
                </a:solidFill>
                <a:latin typeface="Arial" panose="020B0604020202020204" pitchFamily="34" charset="0"/>
                <a:cs typeface="Arial" panose="020B0604020202020204" pitchFamily="34" charset="0"/>
              </a:rPr>
              <a:t>:</a:t>
            </a:r>
          </a:p>
        </p:txBody>
      </p:sp>
      <p:sp>
        <p:nvSpPr>
          <p:cNvPr id="4" name="Rectangle 1"/>
          <p:cNvSpPr>
            <a:spLocks noChangeArrowheads="1"/>
          </p:cNvSpPr>
          <p:nvPr/>
        </p:nvSpPr>
        <p:spPr bwMode="auto">
          <a:xfrm>
            <a:off x="7012074" y="5283545"/>
            <a:ext cx="130434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smtClean="0">
                <a:ln>
                  <a:noFill/>
                </a:ln>
                <a:solidFill>
                  <a:schemeClr val="tx1"/>
                </a:solidFill>
                <a:effectLst/>
                <a:latin typeface="Arial" pitchFamily="34" charset="0"/>
                <a:cs typeface="Arial" pitchFamily="34" charset="0"/>
              </a:rPr>
              <a:t>Édouard</a:t>
            </a:r>
            <a:r>
              <a:rPr kumimoji="0" lang="en-US" alt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1100" b="0" i="0" u="none" strike="noStrike" cap="none" normalizeH="0" baseline="0" dirty="0" err="1" smtClean="0">
                <a:ln>
                  <a:noFill/>
                </a:ln>
                <a:solidFill>
                  <a:schemeClr val="tx1"/>
                </a:solidFill>
                <a:effectLst/>
                <a:latin typeface="Arial" pitchFamily="34" charset="0"/>
                <a:cs typeface="Arial" pitchFamily="34" charset="0"/>
              </a:rPr>
              <a:t>Séguin</a:t>
            </a:r>
            <a:r>
              <a:rPr kumimoji="0" lang="en-US" altLang="en-US" sz="11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cs typeface="Arial" pitchFamily="34" charset="0"/>
              </a:rPr>
              <a:t>(1812-1880)</a:t>
            </a:r>
          </a:p>
        </p:txBody>
      </p:sp>
      <p:pic>
        <p:nvPicPr>
          <p:cNvPr id="1026" name="Picture 2" descr="http://upload.wikimedia.org/wikipedia/commons/7/75/Edouard_Segu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676" y="4028702"/>
            <a:ext cx="9525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bits.wikimedia.org/static-1.23wmf13/skins/common/images/magnify-clip.png">
            <a:hlinkClick r:id="rId2" tooltip="Enlarg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922338"/>
            <a:ext cx="1428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028702"/>
            <a:ext cx="1033953" cy="1254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
          <p:cNvSpPr>
            <a:spLocks noChangeArrowheads="1"/>
          </p:cNvSpPr>
          <p:nvPr/>
        </p:nvSpPr>
        <p:spPr bwMode="auto">
          <a:xfrm>
            <a:off x="5940152" y="5283545"/>
            <a:ext cx="107192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latin typeface="Arial" pitchFamily="34" charset="0"/>
                <a:cs typeface="Arial" pitchFamily="34" charset="0"/>
              </a:rPr>
              <a:t>Jean </a:t>
            </a:r>
            <a:r>
              <a:rPr lang="en-US" altLang="en-US" sz="1100" dirty="0" err="1" smtClean="0">
                <a:latin typeface="Arial" pitchFamily="34" charset="0"/>
                <a:cs typeface="Arial" pitchFamily="34" charset="0"/>
              </a:rPr>
              <a:t>It</a:t>
            </a:r>
            <a:r>
              <a:rPr kumimoji="0" lang="en-US" altLang="en-US" sz="1100" b="0" i="0" u="none" strike="noStrike" cap="none" normalizeH="0" baseline="0" dirty="0" err="1" smtClean="0">
                <a:ln>
                  <a:noFill/>
                </a:ln>
                <a:solidFill>
                  <a:schemeClr val="tx1"/>
                </a:solidFill>
                <a:effectLst/>
                <a:latin typeface="Arial" pitchFamily="34" charset="0"/>
                <a:cs typeface="Arial" pitchFamily="34" charset="0"/>
              </a:rPr>
              <a:t>ard</a:t>
            </a:r>
            <a:r>
              <a:rPr kumimoji="0" lang="en-US" altLang="en-US" sz="11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itchFamily="34" charset="0"/>
                <a:cs typeface="Arial" pitchFamily="34" charset="0"/>
              </a:rPr>
              <a:t>(1812-1880)</a:t>
            </a:r>
          </a:p>
        </p:txBody>
      </p:sp>
    </p:spTree>
    <p:extLst>
      <p:ext uri="{BB962C8B-B14F-4D97-AF65-F5344CB8AC3E}">
        <p14:creationId xmlns:p14="http://schemas.microsoft.com/office/powerpoint/2010/main" val="17318914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2285</TotalTime>
  <Words>815</Words>
  <Application>Microsoft Office PowerPoint</Application>
  <PresentationFormat>On-screen Show (4:3)</PresentationFormat>
  <Paragraphs>86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Maria Montessori</vt:lpstr>
      <vt:lpstr>Who  was  Maria Montessori?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Montessori</dc:title>
  <dc:creator>Educator</dc:creator>
  <cp:lastModifiedBy>Educator</cp:lastModifiedBy>
  <cp:revision>38</cp:revision>
  <dcterms:created xsi:type="dcterms:W3CDTF">2013-01-14T07:54:09Z</dcterms:created>
  <dcterms:modified xsi:type="dcterms:W3CDTF">2014-02-18T07:23:17Z</dcterms:modified>
</cp:coreProperties>
</file>